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3"/>
  </p:notesMasterIdLst>
  <p:handoutMasterIdLst>
    <p:handoutMasterId r:id="rId14"/>
  </p:handoutMasterIdLst>
  <p:sldIdLst>
    <p:sldId id="256" r:id="rId2"/>
    <p:sldId id="679" r:id="rId3"/>
    <p:sldId id="635" r:id="rId4"/>
    <p:sldId id="672" r:id="rId5"/>
    <p:sldId id="678" r:id="rId6"/>
    <p:sldId id="680" r:id="rId7"/>
    <p:sldId id="662" r:id="rId8"/>
    <p:sldId id="653" r:id="rId9"/>
    <p:sldId id="652" r:id="rId10"/>
    <p:sldId id="674" r:id="rId11"/>
    <p:sldId id="676" r:id="rId12"/>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C000"/>
    <a:srgbClr val="0070C0"/>
    <a:srgbClr val="009999"/>
    <a:srgbClr val="6204A8"/>
    <a:srgbClr val="FE0600"/>
    <a:srgbClr val="FDDFD9"/>
    <a:srgbClr val="542A82"/>
    <a:srgbClr val="8626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9299" autoAdjust="0"/>
  </p:normalViewPr>
  <p:slideViewPr>
    <p:cSldViewPr>
      <p:cViewPr>
        <p:scale>
          <a:sx n="80" d="100"/>
          <a:sy n="80" d="100"/>
        </p:scale>
        <p:origin x="-242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Sheet1!$B$3</c:f>
              <c:strCache>
                <c:ptCount val="1"/>
                <c:pt idx="0">
                  <c:v>10A</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Sheet1!$C$3:$H$3</c:f>
              <c:numCache>
                <c:formatCode>General</c:formatCode>
                <c:ptCount val="6"/>
                <c:pt idx="0">
                  <c:v>11</c:v>
                </c:pt>
                <c:pt idx="1">
                  <c:v>2</c:v>
                </c:pt>
                <c:pt idx="2">
                  <c:v>1</c:v>
                </c:pt>
                <c:pt idx="3">
                  <c:v>3</c:v>
                </c:pt>
                <c:pt idx="4">
                  <c:v>2</c:v>
                </c:pt>
                <c:pt idx="5">
                  <c:v>0</c:v>
                </c:pt>
              </c:numCache>
            </c:numRef>
          </c:val>
        </c:ser>
        <c:ser>
          <c:idx val="1"/>
          <c:order val="1"/>
          <c:tx>
            <c:strRef>
              <c:f>Sheet1!$B$4</c:f>
              <c:strCache>
                <c:ptCount val="1"/>
                <c:pt idx="0">
                  <c:v>10B</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Sheet1!$C$4:$H$4</c:f>
              <c:numCache>
                <c:formatCode>General</c:formatCode>
                <c:ptCount val="6"/>
                <c:pt idx="0">
                  <c:v>11</c:v>
                </c:pt>
                <c:pt idx="1">
                  <c:v>5</c:v>
                </c:pt>
                <c:pt idx="2">
                  <c:v>2</c:v>
                </c:pt>
                <c:pt idx="3">
                  <c:v>1</c:v>
                </c:pt>
                <c:pt idx="4">
                  <c:v>2</c:v>
                </c:pt>
                <c:pt idx="5">
                  <c:v>0</c:v>
                </c:pt>
              </c:numCache>
            </c:numRef>
          </c:val>
        </c:ser>
        <c:ser>
          <c:idx val="2"/>
          <c:order val="2"/>
          <c:tx>
            <c:strRef>
              <c:f>Sheet1!$B$5</c:f>
              <c:strCache>
                <c:ptCount val="1"/>
                <c:pt idx="0">
                  <c:v>10C</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Sheet1!$C$5:$H$5</c:f>
              <c:numCache>
                <c:formatCode>General</c:formatCode>
                <c:ptCount val="6"/>
                <c:pt idx="0">
                  <c:v>5</c:v>
                </c:pt>
                <c:pt idx="1">
                  <c:v>13</c:v>
                </c:pt>
                <c:pt idx="2">
                  <c:v>4</c:v>
                </c:pt>
                <c:pt idx="3">
                  <c:v>3</c:v>
                </c:pt>
                <c:pt idx="4">
                  <c:v>1</c:v>
                </c:pt>
                <c:pt idx="5">
                  <c:v>0</c:v>
                </c:pt>
              </c:numCache>
            </c:numRef>
          </c:val>
        </c:ser>
        <c:ser>
          <c:idx val="3"/>
          <c:order val="3"/>
          <c:tx>
            <c:strRef>
              <c:f>Sheet1!$B$6</c:f>
              <c:strCache>
                <c:ptCount val="1"/>
                <c:pt idx="0">
                  <c:v>11A</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Sheet1!$C$6:$H$6</c:f>
              <c:numCache>
                <c:formatCode>General</c:formatCode>
                <c:ptCount val="6"/>
                <c:pt idx="0">
                  <c:v>12</c:v>
                </c:pt>
                <c:pt idx="1">
                  <c:v>12</c:v>
                </c:pt>
                <c:pt idx="2">
                  <c:v>2</c:v>
                </c:pt>
                <c:pt idx="3">
                  <c:v>2</c:v>
                </c:pt>
                <c:pt idx="4">
                  <c:v>2</c:v>
                </c:pt>
                <c:pt idx="5">
                  <c:v>0</c:v>
                </c:pt>
              </c:numCache>
            </c:numRef>
          </c:val>
        </c:ser>
        <c:ser>
          <c:idx val="4"/>
          <c:order val="4"/>
          <c:tx>
            <c:strRef>
              <c:f>Sheet1!$B$7</c:f>
              <c:strCache>
                <c:ptCount val="1"/>
                <c:pt idx="0">
                  <c:v>11B</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Sheet1!$C$7:$H$7</c:f>
              <c:numCache>
                <c:formatCode>General</c:formatCode>
                <c:ptCount val="6"/>
                <c:pt idx="0">
                  <c:v>17</c:v>
                </c:pt>
                <c:pt idx="1">
                  <c:v>11</c:v>
                </c:pt>
                <c:pt idx="2">
                  <c:v>1</c:v>
                </c:pt>
                <c:pt idx="3">
                  <c:v>3</c:v>
                </c:pt>
                <c:pt idx="4">
                  <c:v>4</c:v>
                </c:pt>
                <c:pt idx="5">
                  <c:v>0</c:v>
                </c:pt>
              </c:numCache>
            </c:numRef>
          </c:val>
        </c:ser>
        <c:ser>
          <c:idx val="5"/>
          <c:order val="5"/>
          <c:tx>
            <c:strRef>
              <c:f>Sheet1!$B$8</c:f>
              <c:strCache>
                <c:ptCount val="1"/>
                <c:pt idx="0">
                  <c:v>11C</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Sheet1!$C$8:$H$8</c:f>
              <c:numCache>
                <c:formatCode>General</c:formatCode>
                <c:ptCount val="6"/>
                <c:pt idx="0">
                  <c:v>10</c:v>
                </c:pt>
                <c:pt idx="1">
                  <c:v>12</c:v>
                </c:pt>
                <c:pt idx="2">
                  <c:v>1</c:v>
                </c:pt>
                <c:pt idx="3">
                  <c:v>5</c:v>
                </c:pt>
                <c:pt idx="4">
                  <c:v>3</c:v>
                </c:pt>
                <c:pt idx="5">
                  <c:v>0</c:v>
                </c:pt>
              </c:numCache>
            </c:numRef>
          </c:val>
        </c:ser>
        <c:ser>
          <c:idx val="6"/>
          <c:order val="6"/>
          <c:tx>
            <c:strRef>
              <c:f>Sheet1!$B$9</c:f>
              <c:strCache>
                <c:ptCount val="1"/>
                <c:pt idx="0">
                  <c:v>12A</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Sheet1!$C$9:$H$9</c:f>
              <c:numCache>
                <c:formatCode>General</c:formatCode>
                <c:ptCount val="6"/>
                <c:pt idx="0">
                  <c:v>10</c:v>
                </c:pt>
                <c:pt idx="1">
                  <c:v>14</c:v>
                </c:pt>
                <c:pt idx="2">
                  <c:v>3</c:v>
                </c:pt>
                <c:pt idx="3">
                  <c:v>3</c:v>
                </c:pt>
                <c:pt idx="4">
                  <c:v>0</c:v>
                </c:pt>
                <c:pt idx="5">
                  <c:v>0</c:v>
                </c:pt>
              </c:numCache>
            </c:numRef>
          </c:val>
        </c:ser>
        <c:ser>
          <c:idx val="7"/>
          <c:order val="7"/>
          <c:tx>
            <c:strRef>
              <c:f>Sheet1!$B$10</c:f>
              <c:strCache>
                <c:ptCount val="1"/>
                <c:pt idx="0">
                  <c:v>12B</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Sheet1!$C$10:$H$10</c:f>
              <c:numCache>
                <c:formatCode>General</c:formatCode>
                <c:ptCount val="6"/>
                <c:pt idx="0">
                  <c:v>10</c:v>
                </c:pt>
                <c:pt idx="1">
                  <c:v>11</c:v>
                </c:pt>
                <c:pt idx="2">
                  <c:v>14</c:v>
                </c:pt>
                <c:pt idx="3">
                  <c:v>4</c:v>
                </c:pt>
                <c:pt idx="4">
                  <c:v>2</c:v>
                </c:pt>
                <c:pt idx="5">
                  <c:v>0</c:v>
                </c:pt>
              </c:numCache>
            </c:numRef>
          </c:val>
        </c:ser>
        <c:ser>
          <c:idx val="8"/>
          <c:order val="8"/>
          <c:tx>
            <c:strRef>
              <c:f>Sheet1!$B$11</c:f>
              <c:strCache>
                <c:ptCount val="1"/>
                <c:pt idx="0">
                  <c:v>12C</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Sheet1!$C$11:$H$11</c:f>
              <c:numCache>
                <c:formatCode>General</c:formatCode>
                <c:ptCount val="6"/>
                <c:pt idx="0">
                  <c:v>8</c:v>
                </c:pt>
                <c:pt idx="1">
                  <c:v>10</c:v>
                </c:pt>
                <c:pt idx="2">
                  <c:v>1</c:v>
                </c:pt>
                <c:pt idx="3">
                  <c:v>4</c:v>
                </c:pt>
                <c:pt idx="4">
                  <c:v>3</c:v>
                </c:pt>
                <c:pt idx="5">
                  <c:v>0</c:v>
                </c:pt>
              </c:numCache>
            </c:numRef>
          </c:val>
        </c:ser>
        <c:ser>
          <c:idx val="9"/>
          <c:order val="9"/>
          <c:tx>
            <c:strRef>
              <c:f>Sheet1!$B$12</c:f>
              <c:strCache>
                <c:ptCount val="1"/>
                <c:pt idx="0">
                  <c:v>13A</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Sheet1!$C$12:$H$12</c:f>
              <c:numCache>
                <c:formatCode>General</c:formatCode>
                <c:ptCount val="6"/>
                <c:pt idx="0">
                  <c:v>15</c:v>
                </c:pt>
                <c:pt idx="1">
                  <c:v>13</c:v>
                </c:pt>
                <c:pt idx="2">
                  <c:v>2</c:v>
                </c:pt>
                <c:pt idx="3">
                  <c:v>3</c:v>
                </c:pt>
                <c:pt idx="4">
                  <c:v>6</c:v>
                </c:pt>
                <c:pt idx="5">
                  <c:v>2</c:v>
                </c:pt>
              </c:numCache>
            </c:numRef>
          </c:val>
        </c:ser>
        <c:ser>
          <c:idx val="10"/>
          <c:order val="10"/>
          <c:tx>
            <c:strRef>
              <c:f>Sheet1!$B$13</c:f>
              <c:strCache>
                <c:ptCount val="1"/>
                <c:pt idx="0">
                  <c:v>13B</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Sheet1!$C$13:$H$13</c:f>
              <c:numCache>
                <c:formatCode>General</c:formatCode>
                <c:ptCount val="6"/>
                <c:pt idx="0">
                  <c:v>12</c:v>
                </c:pt>
                <c:pt idx="1">
                  <c:v>7</c:v>
                </c:pt>
                <c:pt idx="2">
                  <c:v>1</c:v>
                </c:pt>
                <c:pt idx="3">
                  <c:v>2</c:v>
                </c:pt>
                <c:pt idx="4">
                  <c:v>2</c:v>
                </c:pt>
                <c:pt idx="5">
                  <c:v>1</c:v>
                </c:pt>
              </c:numCache>
            </c:numRef>
          </c:val>
        </c:ser>
        <c:ser>
          <c:idx val="11"/>
          <c:order val="11"/>
          <c:tx>
            <c:strRef>
              <c:f>Sheet1!$B$14</c:f>
              <c:strCache>
                <c:ptCount val="1"/>
                <c:pt idx="0">
                  <c:v>13C</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Sheet1!$C$14:$H$14</c:f>
              <c:numCache>
                <c:formatCode>General</c:formatCode>
                <c:ptCount val="6"/>
                <c:pt idx="0">
                  <c:v>7</c:v>
                </c:pt>
                <c:pt idx="1">
                  <c:v>7</c:v>
                </c:pt>
                <c:pt idx="2">
                  <c:v>2</c:v>
                </c:pt>
                <c:pt idx="3">
                  <c:v>3</c:v>
                </c:pt>
                <c:pt idx="4">
                  <c:v>3</c:v>
                </c:pt>
                <c:pt idx="5">
                  <c:v>1</c:v>
                </c:pt>
              </c:numCache>
            </c:numRef>
          </c:val>
        </c:ser>
        <c:ser>
          <c:idx val="12"/>
          <c:order val="12"/>
          <c:tx>
            <c:strRef>
              <c:f>Sheet1!$B$15</c:f>
              <c:strCache>
                <c:ptCount val="1"/>
                <c:pt idx="0">
                  <c:v>14A</c:v>
                </c:pt>
              </c:strCache>
            </c:strRef>
          </c:tx>
          <c:invertIfNegative val="0"/>
          <c:cat>
            <c:strRef>
              <c:f>Sheet1!$C$2:$H$2</c:f>
              <c:strCache>
                <c:ptCount val="6"/>
                <c:pt idx="0">
                  <c:v>18/21 cm</c:v>
                </c:pt>
                <c:pt idx="1">
                  <c:v>6 cm</c:v>
                </c:pt>
                <c:pt idx="2">
                  <c:v>5 cm</c:v>
                </c:pt>
                <c:pt idx="3">
                  <c:v>3.6 cm</c:v>
                </c:pt>
                <c:pt idx="4">
                  <c:v>1.3 cm </c:v>
                </c:pt>
                <c:pt idx="5">
                  <c:v>7mm</c:v>
                </c:pt>
              </c:strCache>
            </c:strRef>
          </c:cat>
          <c:val>
            <c:numRef>
              <c:f>Sheet1!$C$15:$H$15</c:f>
              <c:numCache>
                <c:formatCode>General</c:formatCode>
                <c:ptCount val="6"/>
                <c:pt idx="0">
                  <c:v>15</c:v>
                </c:pt>
                <c:pt idx="1">
                  <c:v>11</c:v>
                </c:pt>
                <c:pt idx="2">
                  <c:v>0</c:v>
                </c:pt>
                <c:pt idx="3">
                  <c:v>6</c:v>
                </c:pt>
                <c:pt idx="4">
                  <c:v>4</c:v>
                </c:pt>
                <c:pt idx="5">
                  <c:v>2</c:v>
                </c:pt>
              </c:numCache>
            </c:numRef>
          </c:val>
        </c:ser>
        <c:ser>
          <c:idx val="13"/>
          <c:order val="13"/>
          <c:tx>
            <c:strRef>
              <c:f>Sheet1!$B$16</c:f>
              <c:strCache>
                <c:ptCount val="1"/>
                <c:pt idx="0">
                  <c:v>Total</c:v>
                </c:pt>
              </c:strCache>
            </c:strRef>
          </c:tx>
          <c:spPr>
            <a:solidFill>
              <a:srgbClr val="6204A8"/>
            </a:solidFill>
          </c:spPr>
          <c:invertIfNegative val="0"/>
          <c:cat>
            <c:strRef>
              <c:f>Sheet1!$C$2:$H$2</c:f>
              <c:strCache>
                <c:ptCount val="6"/>
                <c:pt idx="0">
                  <c:v>18/21 cm</c:v>
                </c:pt>
                <c:pt idx="1">
                  <c:v>6 cm</c:v>
                </c:pt>
                <c:pt idx="2">
                  <c:v>5 cm</c:v>
                </c:pt>
                <c:pt idx="3">
                  <c:v>3.6 cm</c:v>
                </c:pt>
                <c:pt idx="4">
                  <c:v>1.3 cm </c:v>
                </c:pt>
                <c:pt idx="5">
                  <c:v>7mm</c:v>
                </c:pt>
              </c:strCache>
            </c:strRef>
          </c:cat>
          <c:val>
            <c:numRef>
              <c:f>Sheet1!$C$16:$H$16</c:f>
              <c:numCache>
                <c:formatCode>General</c:formatCode>
                <c:ptCount val="6"/>
                <c:pt idx="0">
                  <c:v>143</c:v>
                </c:pt>
                <c:pt idx="1">
                  <c:v>128</c:v>
                </c:pt>
                <c:pt idx="2">
                  <c:v>34</c:v>
                </c:pt>
                <c:pt idx="3">
                  <c:v>42</c:v>
                </c:pt>
                <c:pt idx="4">
                  <c:v>34</c:v>
                </c:pt>
                <c:pt idx="5">
                  <c:v>6</c:v>
                </c:pt>
              </c:numCache>
            </c:numRef>
          </c:val>
        </c:ser>
        <c:dLbls>
          <c:showLegendKey val="0"/>
          <c:showVal val="0"/>
          <c:showCatName val="0"/>
          <c:showSerName val="0"/>
          <c:showPercent val="0"/>
          <c:showBubbleSize val="0"/>
        </c:dLbls>
        <c:gapWidth val="150"/>
        <c:shape val="box"/>
        <c:axId val="8568192"/>
        <c:axId val="4666496"/>
        <c:axId val="5958720"/>
      </c:bar3DChart>
      <c:catAx>
        <c:axId val="8568192"/>
        <c:scaling>
          <c:orientation val="minMax"/>
        </c:scaling>
        <c:delete val="0"/>
        <c:axPos val="b"/>
        <c:majorTickMark val="out"/>
        <c:minorTickMark val="none"/>
        <c:tickLblPos val="nextTo"/>
        <c:crossAx val="4666496"/>
        <c:crosses val="autoZero"/>
        <c:auto val="1"/>
        <c:lblAlgn val="ctr"/>
        <c:lblOffset val="100"/>
        <c:noMultiLvlLbl val="0"/>
      </c:catAx>
      <c:valAx>
        <c:axId val="4666496"/>
        <c:scaling>
          <c:orientation val="minMax"/>
        </c:scaling>
        <c:delete val="0"/>
        <c:axPos val="l"/>
        <c:majorGridlines/>
        <c:numFmt formatCode="General" sourceLinked="1"/>
        <c:majorTickMark val="out"/>
        <c:minorTickMark val="none"/>
        <c:tickLblPos val="nextTo"/>
        <c:crossAx val="8568192"/>
        <c:crosses val="autoZero"/>
        <c:crossBetween val="between"/>
      </c:valAx>
      <c:serAx>
        <c:axId val="5958720"/>
        <c:scaling>
          <c:orientation val="minMax"/>
        </c:scaling>
        <c:delete val="0"/>
        <c:axPos val="b"/>
        <c:majorTickMark val="out"/>
        <c:minorTickMark val="none"/>
        <c:tickLblPos val="nextTo"/>
        <c:crossAx val="4666496"/>
        <c:crosses val="autoZero"/>
      </c:ser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Sheet1!$B$3</c:f>
              <c:strCache>
                <c:ptCount val="1"/>
                <c:pt idx="0">
                  <c:v>10A</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Sheet1!$C$3:$K$3</c:f>
              <c:numCache>
                <c:formatCode>General</c:formatCode>
                <c:ptCount val="9"/>
                <c:pt idx="0">
                  <c:v>4</c:v>
                </c:pt>
                <c:pt idx="1">
                  <c:v>4</c:v>
                </c:pt>
                <c:pt idx="2">
                  <c:v>3</c:v>
                </c:pt>
                <c:pt idx="3">
                  <c:v>3</c:v>
                </c:pt>
                <c:pt idx="4">
                  <c:v>0</c:v>
                </c:pt>
                <c:pt idx="5">
                  <c:v>2</c:v>
                </c:pt>
                <c:pt idx="6">
                  <c:v>2</c:v>
                </c:pt>
                <c:pt idx="7">
                  <c:v>1</c:v>
                </c:pt>
                <c:pt idx="8">
                  <c:v>0</c:v>
                </c:pt>
              </c:numCache>
            </c:numRef>
          </c:val>
        </c:ser>
        <c:ser>
          <c:idx val="1"/>
          <c:order val="1"/>
          <c:tx>
            <c:strRef>
              <c:f>Sheet1!$B$4</c:f>
              <c:strCache>
                <c:ptCount val="1"/>
                <c:pt idx="0">
                  <c:v>10B</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Sheet1!$C$4:$K$4</c:f>
              <c:numCache>
                <c:formatCode>General</c:formatCode>
                <c:ptCount val="9"/>
                <c:pt idx="0">
                  <c:v>4</c:v>
                </c:pt>
                <c:pt idx="1">
                  <c:v>1</c:v>
                </c:pt>
                <c:pt idx="2">
                  <c:v>4</c:v>
                </c:pt>
                <c:pt idx="3">
                  <c:v>2</c:v>
                </c:pt>
                <c:pt idx="4">
                  <c:v>0</c:v>
                </c:pt>
                <c:pt idx="5">
                  <c:v>3</c:v>
                </c:pt>
                <c:pt idx="6">
                  <c:v>2</c:v>
                </c:pt>
                <c:pt idx="7">
                  <c:v>0</c:v>
                </c:pt>
                <c:pt idx="8">
                  <c:v>1</c:v>
                </c:pt>
              </c:numCache>
            </c:numRef>
          </c:val>
        </c:ser>
        <c:ser>
          <c:idx val="2"/>
          <c:order val="2"/>
          <c:tx>
            <c:strRef>
              <c:f>Sheet1!$B$5</c:f>
              <c:strCache>
                <c:ptCount val="1"/>
                <c:pt idx="0">
                  <c:v>10C</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Sheet1!$C$5:$K$5</c:f>
              <c:numCache>
                <c:formatCode>General</c:formatCode>
                <c:ptCount val="9"/>
                <c:pt idx="0">
                  <c:v>6</c:v>
                </c:pt>
                <c:pt idx="1">
                  <c:v>7</c:v>
                </c:pt>
                <c:pt idx="2">
                  <c:v>3</c:v>
                </c:pt>
                <c:pt idx="3">
                  <c:v>2</c:v>
                </c:pt>
                <c:pt idx="4">
                  <c:v>0</c:v>
                </c:pt>
                <c:pt idx="5">
                  <c:v>3</c:v>
                </c:pt>
                <c:pt idx="6">
                  <c:v>2</c:v>
                </c:pt>
                <c:pt idx="7">
                  <c:v>0</c:v>
                </c:pt>
                <c:pt idx="8">
                  <c:v>0</c:v>
                </c:pt>
              </c:numCache>
            </c:numRef>
          </c:val>
        </c:ser>
        <c:ser>
          <c:idx val="3"/>
          <c:order val="3"/>
          <c:tx>
            <c:strRef>
              <c:f>Sheet1!$B$6</c:f>
              <c:strCache>
                <c:ptCount val="1"/>
                <c:pt idx="0">
                  <c:v>11A</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Sheet1!$C$6:$K$6</c:f>
              <c:numCache>
                <c:formatCode>General</c:formatCode>
                <c:ptCount val="9"/>
                <c:pt idx="0">
                  <c:v>7</c:v>
                </c:pt>
                <c:pt idx="1">
                  <c:v>7</c:v>
                </c:pt>
                <c:pt idx="2">
                  <c:v>4</c:v>
                </c:pt>
                <c:pt idx="3">
                  <c:v>2</c:v>
                </c:pt>
                <c:pt idx="4">
                  <c:v>1</c:v>
                </c:pt>
                <c:pt idx="5">
                  <c:v>2</c:v>
                </c:pt>
                <c:pt idx="6">
                  <c:v>2</c:v>
                </c:pt>
                <c:pt idx="7">
                  <c:v>1</c:v>
                </c:pt>
                <c:pt idx="8">
                  <c:v>1</c:v>
                </c:pt>
              </c:numCache>
            </c:numRef>
          </c:val>
        </c:ser>
        <c:ser>
          <c:idx val="4"/>
          <c:order val="4"/>
          <c:tx>
            <c:strRef>
              <c:f>Sheet1!$B$7</c:f>
              <c:strCache>
                <c:ptCount val="1"/>
                <c:pt idx="0">
                  <c:v>11B</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Sheet1!$C$7:$K$7</c:f>
              <c:numCache>
                <c:formatCode>General</c:formatCode>
                <c:ptCount val="9"/>
                <c:pt idx="0">
                  <c:v>7</c:v>
                </c:pt>
                <c:pt idx="1">
                  <c:v>3</c:v>
                </c:pt>
                <c:pt idx="2">
                  <c:v>5</c:v>
                </c:pt>
                <c:pt idx="3">
                  <c:v>4</c:v>
                </c:pt>
                <c:pt idx="4">
                  <c:v>3</c:v>
                </c:pt>
                <c:pt idx="5">
                  <c:v>1</c:v>
                </c:pt>
                <c:pt idx="6">
                  <c:v>2</c:v>
                </c:pt>
                <c:pt idx="7">
                  <c:v>1</c:v>
                </c:pt>
                <c:pt idx="8">
                  <c:v>2</c:v>
                </c:pt>
              </c:numCache>
            </c:numRef>
          </c:val>
        </c:ser>
        <c:ser>
          <c:idx val="5"/>
          <c:order val="5"/>
          <c:tx>
            <c:strRef>
              <c:f>Sheet1!$B$8</c:f>
              <c:strCache>
                <c:ptCount val="1"/>
                <c:pt idx="0">
                  <c:v>11C</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Sheet1!$C$8:$K$8</c:f>
              <c:numCache>
                <c:formatCode>General</c:formatCode>
                <c:ptCount val="9"/>
                <c:pt idx="0">
                  <c:v>7</c:v>
                </c:pt>
                <c:pt idx="1">
                  <c:v>3</c:v>
                </c:pt>
                <c:pt idx="2">
                  <c:v>4</c:v>
                </c:pt>
                <c:pt idx="3">
                  <c:v>2</c:v>
                </c:pt>
                <c:pt idx="4">
                  <c:v>3</c:v>
                </c:pt>
                <c:pt idx="5">
                  <c:v>1</c:v>
                </c:pt>
                <c:pt idx="6">
                  <c:v>0</c:v>
                </c:pt>
                <c:pt idx="7">
                  <c:v>1</c:v>
                </c:pt>
                <c:pt idx="8">
                  <c:v>1</c:v>
                </c:pt>
              </c:numCache>
            </c:numRef>
          </c:val>
        </c:ser>
        <c:ser>
          <c:idx val="6"/>
          <c:order val="6"/>
          <c:tx>
            <c:strRef>
              <c:f>Sheet1!$B$9</c:f>
              <c:strCache>
                <c:ptCount val="1"/>
                <c:pt idx="0">
                  <c:v>12A</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Sheet1!$C$9:$K$9</c:f>
              <c:numCache>
                <c:formatCode>General</c:formatCode>
                <c:ptCount val="9"/>
                <c:pt idx="0">
                  <c:v>5</c:v>
                </c:pt>
                <c:pt idx="1">
                  <c:v>7</c:v>
                </c:pt>
                <c:pt idx="2">
                  <c:v>4</c:v>
                </c:pt>
                <c:pt idx="3">
                  <c:v>2</c:v>
                </c:pt>
                <c:pt idx="4">
                  <c:v>4</c:v>
                </c:pt>
                <c:pt idx="5">
                  <c:v>0</c:v>
                </c:pt>
                <c:pt idx="6">
                  <c:v>1</c:v>
                </c:pt>
                <c:pt idx="7">
                  <c:v>1</c:v>
                </c:pt>
                <c:pt idx="8">
                  <c:v>1</c:v>
                </c:pt>
              </c:numCache>
            </c:numRef>
          </c:val>
        </c:ser>
        <c:ser>
          <c:idx val="7"/>
          <c:order val="7"/>
          <c:tx>
            <c:strRef>
              <c:f>Sheet1!$B$10</c:f>
              <c:strCache>
                <c:ptCount val="1"/>
                <c:pt idx="0">
                  <c:v>12B</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Sheet1!$C$10:$K$10</c:f>
              <c:numCache>
                <c:formatCode>General</c:formatCode>
                <c:ptCount val="9"/>
                <c:pt idx="0">
                  <c:v>7</c:v>
                </c:pt>
                <c:pt idx="1">
                  <c:v>6</c:v>
                </c:pt>
                <c:pt idx="2">
                  <c:v>4</c:v>
                </c:pt>
                <c:pt idx="3">
                  <c:v>1</c:v>
                </c:pt>
                <c:pt idx="4">
                  <c:v>4</c:v>
                </c:pt>
                <c:pt idx="5">
                  <c:v>0</c:v>
                </c:pt>
                <c:pt idx="6">
                  <c:v>1</c:v>
                </c:pt>
                <c:pt idx="7">
                  <c:v>1</c:v>
                </c:pt>
                <c:pt idx="8">
                  <c:v>0</c:v>
                </c:pt>
              </c:numCache>
            </c:numRef>
          </c:val>
        </c:ser>
        <c:ser>
          <c:idx val="8"/>
          <c:order val="8"/>
          <c:tx>
            <c:strRef>
              <c:f>Sheet1!$B$11</c:f>
              <c:strCache>
                <c:ptCount val="1"/>
                <c:pt idx="0">
                  <c:v>12C</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Sheet1!$C$11:$K$11</c:f>
              <c:numCache>
                <c:formatCode>General</c:formatCode>
                <c:ptCount val="9"/>
                <c:pt idx="0">
                  <c:v>3</c:v>
                </c:pt>
                <c:pt idx="1">
                  <c:v>4</c:v>
                </c:pt>
                <c:pt idx="2">
                  <c:v>5</c:v>
                </c:pt>
                <c:pt idx="3">
                  <c:v>4</c:v>
                </c:pt>
                <c:pt idx="4">
                  <c:v>2</c:v>
                </c:pt>
                <c:pt idx="5">
                  <c:v>1</c:v>
                </c:pt>
                <c:pt idx="6">
                  <c:v>1</c:v>
                </c:pt>
                <c:pt idx="7">
                  <c:v>1</c:v>
                </c:pt>
                <c:pt idx="8">
                  <c:v>1</c:v>
                </c:pt>
              </c:numCache>
            </c:numRef>
          </c:val>
        </c:ser>
        <c:ser>
          <c:idx val="9"/>
          <c:order val="9"/>
          <c:tx>
            <c:strRef>
              <c:f>Sheet1!$B$12</c:f>
              <c:strCache>
                <c:ptCount val="1"/>
                <c:pt idx="0">
                  <c:v>13A</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Sheet1!$C$12:$K$12</c:f>
              <c:numCache>
                <c:formatCode>General</c:formatCode>
                <c:ptCount val="9"/>
                <c:pt idx="0">
                  <c:v>8</c:v>
                </c:pt>
                <c:pt idx="1">
                  <c:v>6</c:v>
                </c:pt>
                <c:pt idx="2">
                  <c:v>6</c:v>
                </c:pt>
                <c:pt idx="3">
                  <c:v>4</c:v>
                </c:pt>
                <c:pt idx="4">
                  <c:v>1</c:v>
                </c:pt>
                <c:pt idx="5">
                  <c:v>4</c:v>
                </c:pt>
                <c:pt idx="6">
                  <c:v>0</c:v>
                </c:pt>
                <c:pt idx="7">
                  <c:v>1</c:v>
                </c:pt>
                <c:pt idx="8">
                  <c:v>1</c:v>
                </c:pt>
              </c:numCache>
            </c:numRef>
          </c:val>
        </c:ser>
        <c:ser>
          <c:idx val="10"/>
          <c:order val="10"/>
          <c:tx>
            <c:strRef>
              <c:f>Sheet1!$B$13</c:f>
              <c:strCache>
                <c:ptCount val="1"/>
                <c:pt idx="0">
                  <c:v>13B </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Sheet1!$C$13:$K$13</c:f>
              <c:numCache>
                <c:formatCode>General</c:formatCode>
                <c:ptCount val="9"/>
                <c:pt idx="0">
                  <c:v>5</c:v>
                </c:pt>
                <c:pt idx="1">
                  <c:v>4</c:v>
                </c:pt>
                <c:pt idx="2">
                  <c:v>3</c:v>
                </c:pt>
                <c:pt idx="3">
                  <c:v>3</c:v>
                </c:pt>
                <c:pt idx="4">
                  <c:v>1</c:v>
                </c:pt>
                <c:pt idx="5">
                  <c:v>1</c:v>
                </c:pt>
                <c:pt idx="6">
                  <c:v>1</c:v>
                </c:pt>
                <c:pt idx="7">
                  <c:v>1</c:v>
                </c:pt>
                <c:pt idx="8">
                  <c:v>0</c:v>
                </c:pt>
              </c:numCache>
            </c:numRef>
          </c:val>
        </c:ser>
        <c:ser>
          <c:idx val="11"/>
          <c:order val="11"/>
          <c:tx>
            <c:strRef>
              <c:f>Sheet1!$B$14</c:f>
              <c:strCache>
                <c:ptCount val="1"/>
                <c:pt idx="0">
                  <c:v>13C</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Sheet1!$C$14:$K$14</c:f>
              <c:numCache>
                <c:formatCode>General</c:formatCode>
                <c:ptCount val="9"/>
                <c:pt idx="0">
                  <c:v>3</c:v>
                </c:pt>
                <c:pt idx="1">
                  <c:v>3</c:v>
                </c:pt>
                <c:pt idx="2">
                  <c:v>4</c:v>
                </c:pt>
                <c:pt idx="3">
                  <c:v>1</c:v>
                </c:pt>
                <c:pt idx="4">
                  <c:v>5</c:v>
                </c:pt>
                <c:pt idx="5">
                  <c:v>2</c:v>
                </c:pt>
                <c:pt idx="6">
                  <c:v>1</c:v>
                </c:pt>
                <c:pt idx="7">
                  <c:v>0</c:v>
                </c:pt>
                <c:pt idx="8">
                  <c:v>0</c:v>
                </c:pt>
              </c:numCache>
            </c:numRef>
          </c:val>
        </c:ser>
        <c:ser>
          <c:idx val="12"/>
          <c:order val="12"/>
          <c:tx>
            <c:strRef>
              <c:f>Sheet1!$B$15</c:f>
              <c:strCache>
                <c:ptCount val="1"/>
                <c:pt idx="0">
                  <c:v>14A</c:v>
                </c:pt>
              </c:strCache>
            </c:strRef>
          </c:tx>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Sheet1!$C$15:$K$15</c:f>
              <c:numCache>
                <c:formatCode>General</c:formatCode>
                <c:ptCount val="9"/>
                <c:pt idx="0">
                  <c:v>8</c:v>
                </c:pt>
                <c:pt idx="1">
                  <c:v>5</c:v>
                </c:pt>
                <c:pt idx="2">
                  <c:v>8</c:v>
                </c:pt>
                <c:pt idx="3">
                  <c:v>2</c:v>
                </c:pt>
                <c:pt idx="4">
                  <c:v>1</c:v>
                </c:pt>
                <c:pt idx="5">
                  <c:v>2</c:v>
                </c:pt>
                <c:pt idx="6">
                  <c:v>0</c:v>
                </c:pt>
                <c:pt idx="7">
                  <c:v>2</c:v>
                </c:pt>
                <c:pt idx="8">
                  <c:v>0</c:v>
                </c:pt>
              </c:numCache>
            </c:numRef>
          </c:val>
        </c:ser>
        <c:ser>
          <c:idx val="13"/>
          <c:order val="13"/>
          <c:tx>
            <c:strRef>
              <c:f>Sheet1!$B$16</c:f>
              <c:strCache>
                <c:ptCount val="1"/>
                <c:pt idx="0">
                  <c:v>Total</c:v>
                </c:pt>
              </c:strCache>
            </c:strRef>
          </c:tx>
          <c:spPr>
            <a:solidFill>
              <a:srgbClr val="542A82"/>
            </a:solidFill>
          </c:spPr>
          <c:invertIfNegative val="0"/>
          <c:cat>
            <c:strRef>
              <c:f>Sheet1!$C$2:$K$2</c:f>
              <c:strCache>
                <c:ptCount val="9"/>
                <c:pt idx="0">
                  <c:v>AGN/QSO</c:v>
                </c:pt>
                <c:pt idx="1">
                  <c:v>Stars/stellar evolution</c:v>
                </c:pt>
                <c:pt idx="2">
                  <c:v>Radio-Gals/Jets</c:v>
                </c:pt>
                <c:pt idx="3">
                  <c:v>Starbursts/ULIRGs</c:v>
                </c:pt>
                <c:pt idx="4">
                  <c:v>Astrometry</c:v>
                </c:pt>
                <c:pt idx="5">
                  <c:v>Galactic Masers</c:v>
                </c:pt>
                <c:pt idx="6">
                  <c:v>Megamasers</c:v>
                </c:pt>
                <c:pt idx="7">
                  <c:v>Spacecraft</c:v>
                </c:pt>
                <c:pt idx="8">
                  <c:v>Technical</c:v>
                </c:pt>
              </c:strCache>
            </c:strRef>
          </c:cat>
          <c:val>
            <c:numRef>
              <c:f>Sheet1!$C$16:$K$16</c:f>
              <c:numCache>
                <c:formatCode>General</c:formatCode>
                <c:ptCount val="9"/>
                <c:pt idx="0">
                  <c:v>74</c:v>
                </c:pt>
                <c:pt idx="1">
                  <c:v>60</c:v>
                </c:pt>
                <c:pt idx="2">
                  <c:v>57</c:v>
                </c:pt>
                <c:pt idx="3">
                  <c:v>32</c:v>
                </c:pt>
                <c:pt idx="4">
                  <c:v>25</c:v>
                </c:pt>
                <c:pt idx="5">
                  <c:v>22</c:v>
                </c:pt>
                <c:pt idx="6">
                  <c:v>15</c:v>
                </c:pt>
                <c:pt idx="7">
                  <c:v>11</c:v>
                </c:pt>
                <c:pt idx="8">
                  <c:v>8</c:v>
                </c:pt>
              </c:numCache>
            </c:numRef>
          </c:val>
        </c:ser>
        <c:dLbls>
          <c:showLegendKey val="0"/>
          <c:showVal val="0"/>
          <c:showCatName val="0"/>
          <c:showSerName val="0"/>
          <c:showPercent val="0"/>
          <c:showBubbleSize val="0"/>
        </c:dLbls>
        <c:gapWidth val="150"/>
        <c:shape val="box"/>
        <c:axId val="6698496"/>
        <c:axId val="6700032"/>
        <c:axId val="6695104"/>
      </c:bar3DChart>
      <c:catAx>
        <c:axId val="6698496"/>
        <c:scaling>
          <c:orientation val="minMax"/>
        </c:scaling>
        <c:delete val="0"/>
        <c:axPos val="b"/>
        <c:majorTickMark val="out"/>
        <c:minorTickMark val="none"/>
        <c:tickLblPos val="nextTo"/>
        <c:crossAx val="6700032"/>
        <c:crosses val="autoZero"/>
        <c:auto val="1"/>
        <c:lblAlgn val="ctr"/>
        <c:lblOffset val="100"/>
        <c:noMultiLvlLbl val="0"/>
      </c:catAx>
      <c:valAx>
        <c:axId val="6700032"/>
        <c:scaling>
          <c:orientation val="minMax"/>
        </c:scaling>
        <c:delete val="0"/>
        <c:axPos val="l"/>
        <c:majorGridlines/>
        <c:numFmt formatCode="General" sourceLinked="1"/>
        <c:majorTickMark val="out"/>
        <c:minorTickMark val="none"/>
        <c:tickLblPos val="nextTo"/>
        <c:crossAx val="6698496"/>
        <c:crosses val="autoZero"/>
        <c:crossBetween val="between"/>
      </c:valAx>
      <c:serAx>
        <c:axId val="6695104"/>
        <c:scaling>
          <c:orientation val="minMax"/>
        </c:scaling>
        <c:delete val="0"/>
        <c:axPos val="b"/>
        <c:majorTickMark val="out"/>
        <c:minorTickMark val="none"/>
        <c:tickLblPos val="nextTo"/>
        <c:crossAx val="6700032"/>
        <c:crosses val="autoZero"/>
      </c:ser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5"/>
      <c:rotY val="30"/>
      <c:rAngAx val="1"/>
    </c:view3D>
    <c:floor>
      <c:thickness val="0"/>
    </c:floor>
    <c:sideWall>
      <c:thickness val="0"/>
    </c:sideWall>
    <c:backWall>
      <c:thickness val="0"/>
    </c:backWall>
    <c:plotArea>
      <c:layout/>
      <c:bar3DChart>
        <c:barDir val="col"/>
        <c:grouping val="clustered"/>
        <c:varyColors val="0"/>
        <c:ser>
          <c:idx val="0"/>
          <c:order val="0"/>
          <c:tx>
            <c:strRef>
              <c:f>Sheet1!$B$4</c:f>
              <c:strCache>
                <c:ptCount val="1"/>
                <c:pt idx="0">
                  <c:v>Global</c:v>
                </c:pt>
              </c:strCache>
            </c:strRef>
          </c:tx>
          <c:invertIfNegative val="0"/>
          <c:cat>
            <c:numRef>
              <c:f>Sheet1!$C$3:$K$3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Sheet1!$C$4:$K$4</c:f>
              <c:numCache>
                <c:formatCode>General</c:formatCode>
                <c:ptCount val="9"/>
                <c:pt idx="0">
                  <c:v>11</c:v>
                </c:pt>
                <c:pt idx="1">
                  <c:v>8</c:v>
                </c:pt>
                <c:pt idx="2">
                  <c:v>13</c:v>
                </c:pt>
                <c:pt idx="3">
                  <c:v>10</c:v>
                </c:pt>
                <c:pt idx="4">
                  <c:v>5</c:v>
                </c:pt>
                <c:pt idx="5">
                  <c:v>9</c:v>
                </c:pt>
                <c:pt idx="6">
                  <c:v>6</c:v>
                </c:pt>
                <c:pt idx="7">
                  <c:v>15</c:v>
                </c:pt>
                <c:pt idx="8">
                  <c:v>13</c:v>
                </c:pt>
              </c:numCache>
            </c:numRef>
          </c:val>
        </c:ser>
        <c:ser>
          <c:idx val="1"/>
          <c:order val="1"/>
          <c:tx>
            <c:strRef>
              <c:f>Sheet1!$B$5</c:f>
              <c:strCache>
                <c:ptCount val="1"/>
                <c:pt idx="0">
                  <c:v>eVLBI</c:v>
                </c:pt>
              </c:strCache>
            </c:strRef>
          </c:tx>
          <c:invertIfNegative val="0"/>
          <c:cat>
            <c:numRef>
              <c:f>Sheet1!$C$3:$K$3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Sheet1!$C$5:$K$5</c:f>
              <c:numCache>
                <c:formatCode>General</c:formatCode>
                <c:ptCount val="9"/>
                <c:pt idx="0">
                  <c:v>0</c:v>
                </c:pt>
                <c:pt idx="1">
                  <c:v>1</c:v>
                </c:pt>
                <c:pt idx="2">
                  <c:v>9</c:v>
                </c:pt>
                <c:pt idx="3">
                  <c:v>15</c:v>
                </c:pt>
                <c:pt idx="4">
                  <c:v>8</c:v>
                </c:pt>
                <c:pt idx="5">
                  <c:v>14</c:v>
                </c:pt>
                <c:pt idx="6">
                  <c:v>21</c:v>
                </c:pt>
                <c:pt idx="7">
                  <c:v>10</c:v>
                </c:pt>
                <c:pt idx="8">
                  <c:v>9</c:v>
                </c:pt>
              </c:numCache>
            </c:numRef>
          </c:val>
        </c:ser>
        <c:ser>
          <c:idx val="2"/>
          <c:order val="2"/>
          <c:tx>
            <c:strRef>
              <c:f>Sheet1!$B$6</c:f>
              <c:strCache>
                <c:ptCount val="1"/>
                <c:pt idx="0">
                  <c:v>EVN</c:v>
                </c:pt>
              </c:strCache>
            </c:strRef>
          </c:tx>
          <c:spPr>
            <a:solidFill>
              <a:srgbClr val="00B050"/>
            </a:solidFill>
          </c:spPr>
          <c:invertIfNegative val="0"/>
          <c:cat>
            <c:numRef>
              <c:f>Sheet1!$C$3:$K$3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Sheet1!$C$6:$K$6</c:f>
              <c:numCache>
                <c:formatCode>General</c:formatCode>
                <c:ptCount val="9"/>
                <c:pt idx="0">
                  <c:v>35</c:v>
                </c:pt>
                <c:pt idx="1">
                  <c:v>27</c:v>
                </c:pt>
                <c:pt idx="2">
                  <c:v>29</c:v>
                </c:pt>
                <c:pt idx="3">
                  <c:v>37</c:v>
                </c:pt>
                <c:pt idx="4">
                  <c:v>47</c:v>
                </c:pt>
                <c:pt idx="5">
                  <c:v>54</c:v>
                </c:pt>
                <c:pt idx="6">
                  <c:v>54</c:v>
                </c:pt>
                <c:pt idx="7">
                  <c:v>44</c:v>
                </c:pt>
                <c:pt idx="8">
                  <c:v>35</c:v>
                </c:pt>
              </c:numCache>
            </c:numRef>
          </c:val>
        </c:ser>
        <c:ser>
          <c:idx val="3"/>
          <c:order val="3"/>
          <c:tx>
            <c:strRef>
              <c:f>Sheet1!$B$7</c:f>
              <c:strCache>
                <c:ptCount val="1"/>
                <c:pt idx="0">
                  <c:v>Total</c:v>
                </c:pt>
              </c:strCache>
            </c:strRef>
          </c:tx>
          <c:spPr>
            <a:solidFill>
              <a:srgbClr val="C00000"/>
            </a:solidFill>
          </c:spPr>
          <c:invertIfNegative val="0"/>
          <c:cat>
            <c:numRef>
              <c:f>Sheet1!$C$3:$K$3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Sheet1!$C$7:$K$7</c:f>
              <c:numCache>
                <c:formatCode>General</c:formatCode>
                <c:ptCount val="9"/>
                <c:pt idx="0">
                  <c:v>48</c:v>
                </c:pt>
                <c:pt idx="1">
                  <c:v>53</c:v>
                </c:pt>
                <c:pt idx="2">
                  <c:v>56</c:v>
                </c:pt>
                <c:pt idx="3">
                  <c:v>68</c:v>
                </c:pt>
                <c:pt idx="4">
                  <c:v>73</c:v>
                </c:pt>
                <c:pt idx="5">
                  <c:v>80</c:v>
                </c:pt>
                <c:pt idx="6">
                  <c:v>81</c:v>
                </c:pt>
                <c:pt idx="7">
                  <c:v>80</c:v>
                </c:pt>
                <c:pt idx="8">
                  <c:v>68</c:v>
                </c:pt>
              </c:numCache>
            </c:numRef>
          </c:val>
        </c:ser>
        <c:dLbls>
          <c:showLegendKey val="0"/>
          <c:showVal val="0"/>
          <c:showCatName val="0"/>
          <c:showSerName val="0"/>
          <c:showPercent val="0"/>
          <c:showBubbleSize val="0"/>
        </c:dLbls>
        <c:gapWidth val="150"/>
        <c:shape val="box"/>
        <c:axId val="6249856"/>
        <c:axId val="6255744"/>
        <c:axId val="0"/>
      </c:bar3DChart>
      <c:catAx>
        <c:axId val="6249856"/>
        <c:scaling>
          <c:orientation val="minMax"/>
        </c:scaling>
        <c:delete val="0"/>
        <c:axPos val="b"/>
        <c:numFmt formatCode="General" sourceLinked="1"/>
        <c:majorTickMark val="out"/>
        <c:minorTickMark val="none"/>
        <c:tickLblPos val="nextTo"/>
        <c:crossAx val="6255744"/>
        <c:crosses val="autoZero"/>
        <c:auto val="1"/>
        <c:lblAlgn val="ctr"/>
        <c:lblOffset val="100"/>
        <c:noMultiLvlLbl val="0"/>
      </c:catAx>
      <c:valAx>
        <c:axId val="6255744"/>
        <c:scaling>
          <c:orientation val="minMax"/>
        </c:scaling>
        <c:delete val="0"/>
        <c:axPos val="l"/>
        <c:majorGridlines/>
        <c:numFmt formatCode="General" sourceLinked="1"/>
        <c:majorTickMark val="out"/>
        <c:minorTickMark val="none"/>
        <c:tickLblPos val="nextTo"/>
        <c:crossAx val="6249856"/>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92777" y="9795608"/>
            <a:ext cx="433574" cy="328061"/>
          </a:xfrm>
          <a:prstGeom prst="rect">
            <a:avLst/>
          </a:prstGeom>
          <a:noFill/>
          <a:ln w="12700">
            <a:noFill/>
            <a:miter lim="800000"/>
            <a:headEnd/>
            <a:tailEnd/>
          </a:ln>
          <a:effectLst/>
        </p:spPr>
        <p:txBody>
          <a:bodyPr wrap="none" lIns="98009" tIns="48144" rIns="98009" bIns="48144" anchor="ctr">
            <a:spAutoFit/>
          </a:bodyPr>
          <a:lstStyle/>
          <a:p>
            <a:pPr algn="r" defTabSz="990371"/>
            <a:fld id="{69615E83-1AD2-40A3-9294-E1AB48CFF0DB}" type="slidenum">
              <a:rPr lang="en-US" sz="1500">
                <a:effectLst/>
                <a:latin typeface="Arial" charset="0"/>
              </a:rPr>
              <a:pPr algn="r" defTabSz="990371"/>
              <a:t>‹#›</a:t>
            </a:fld>
            <a:endParaRPr lang="en-US" sz="1500">
              <a:effectLst/>
              <a:latin typeface="Arial" charset="0"/>
            </a:endParaRPr>
          </a:p>
        </p:txBody>
      </p:sp>
    </p:spTree>
    <p:extLst>
      <p:ext uri="{BB962C8B-B14F-4D97-AF65-F5344CB8AC3E}">
        <p14:creationId xmlns:p14="http://schemas.microsoft.com/office/powerpoint/2010/main" val="152148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685" y="4866066"/>
            <a:ext cx="5205933" cy="4029684"/>
          </a:xfrm>
          <a:prstGeom prst="rect">
            <a:avLst/>
          </a:prstGeom>
          <a:noFill/>
          <a:ln w="12700">
            <a:noFill/>
            <a:miter lim="800000"/>
            <a:headEnd/>
            <a:tailEnd/>
          </a:ln>
          <a:effectLst/>
        </p:spPr>
        <p:txBody>
          <a:bodyPr vert="horz" wrap="square" lIns="98009" tIns="48144" rIns="98009" bIns="48144"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001713" y="773113"/>
            <a:ext cx="5097462" cy="3824287"/>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592777" y="9795608"/>
            <a:ext cx="433574" cy="328061"/>
          </a:xfrm>
          <a:prstGeom prst="rect">
            <a:avLst/>
          </a:prstGeom>
          <a:noFill/>
          <a:ln w="12700">
            <a:noFill/>
            <a:miter lim="800000"/>
            <a:headEnd/>
            <a:tailEnd/>
          </a:ln>
          <a:effectLst/>
        </p:spPr>
        <p:txBody>
          <a:bodyPr wrap="none" lIns="98009" tIns="48144" rIns="98009" bIns="48144" anchor="ctr">
            <a:spAutoFit/>
          </a:bodyPr>
          <a:lstStyle/>
          <a:p>
            <a:pPr algn="r" defTabSz="990371"/>
            <a:fld id="{88986AAA-BFAF-433B-B927-7C72F3EA6033}" type="slidenum">
              <a:rPr lang="en-US" sz="1500">
                <a:effectLst/>
                <a:latin typeface="Arial" charset="0"/>
              </a:rPr>
              <a:pPr algn="r" defTabSz="990371"/>
              <a:t>‹#›</a:t>
            </a:fld>
            <a:endParaRPr lang="en-US" sz="1500">
              <a:effectLst/>
              <a:latin typeface="Arial" charset="0"/>
            </a:endParaRPr>
          </a:p>
        </p:txBody>
      </p:sp>
    </p:spTree>
    <p:extLst>
      <p:ext uri="{BB962C8B-B14F-4D97-AF65-F5344CB8AC3E}">
        <p14:creationId xmlns:p14="http://schemas.microsoft.com/office/powerpoint/2010/main" val="167733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a:lstStyle/>
          <a:p>
            <a:endParaRPr lang="en-US" dirty="0"/>
          </a:p>
          <a:p>
            <a:r>
              <a:rPr lang="en-US" dirty="0"/>
              <a:t>Two main results since last review</a:t>
            </a:r>
          </a:p>
          <a:p>
            <a:r>
              <a:rPr lang="en-US" dirty="0"/>
              <a:t>H1 absorption studies</a:t>
            </a:r>
          </a:p>
          <a:p>
            <a:r>
              <a:rPr lang="en-US" dirty="0"/>
              <a:t>First VLBI study</a:t>
            </a:r>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937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293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9380" name="Rectangle 4"/>
          <p:cNvSpPr>
            <a:spLocks noGrp="1" noChangeArrowheads="1"/>
          </p:cNvSpPr>
          <p:nvPr>
            <p:ph type="dt" sz="quarter" idx="2"/>
          </p:nvPr>
        </p:nvSpPr>
        <p:spPr/>
        <p:txBody>
          <a:bodyPr/>
          <a:lstStyle>
            <a:lvl1pPr>
              <a:defRPr/>
            </a:lvl1pPr>
          </a:lstStyle>
          <a:p>
            <a:endParaRPr lang="en-US"/>
          </a:p>
        </p:txBody>
      </p:sp>
      <p:sp>
        <p:nvSpPr>
          <p:cNvPr id="229381" name="Rectangle 5"/>
          <p:cNvSpPr>
            <a:spLocks noGrp="1" noChangeArrowheads="1"/>
          </p:cNvSpPr>
          <p:nvPr>
            <p:ph type="ftr" sz="quarter" idx="3"/>
          </p:nvPr>
        </p:nvSpPr>
        <p:spPr/>
        <p:txBody>
          <a:bodyPr/>
          <a:lstStyle>
            <a:lvl1pPr>
              <a:defRPr/>
            </a:lvl1pPr>
          </a:lstStyle>
          <a:p>
            <a:endParaRPr lang="en-US"/>
          </a:p>
        </p:txBody>
      </p:sp>
      <p:sp>
        <p:nvSpPr>
          <p:cNvPr id="229382" name="Rectangle 6"/>
          <p:cNvSpPr>
            <a:spLocks noGrp="1" noChangeArrowheads="1"/>
          </p:cNvSpPr>
          <p:nvPr>
            <p:ph type="sldNum" sz="quarter" idx="4"/>
          </p:nvPr>
        </p:nvSpPr>
        <p:spPr/>
        <p:txBody>
          <a:bodyPr/>
          <a:lstStyle>
            <a:lvl1pPr>
              <a:defRPr/>
            </a:lvl1pPr>
          </a:lstStyle>
          <a:p>
            <a:fld id="{0F297D8A-9552-4B72-BE24-66A23B89BA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2A8C95-3550-4B5C-9C58-A9990BE81C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5CD43-1924-487D-A39E-8C38FE4510C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989DA26-8B18-4BD5-A285-64E1348FC1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E4332C-5C1F-4C7A-8BE8-C60EE0A2FC6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8D1BBD-7EA7-4F89-9032-3C95648E73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729B92-01E4-4BEF-92C8-E85EF149FD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AD24C5-7F7A-4645-BA31-3CE40BC6034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35B56D-B1AD-4B5F-ADB9-246FFBF327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34343C-39FC-4CE0-8217-AF7A7E6D2E0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F8A872-BBFA-4922-952B-0CD9B32337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EF672C-9A1A-45D7-A7DE-CACBE4D03D1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4AF473-ACB7-4959-8B2E-FE9AA4D594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83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8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228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228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2C4BA68-CA43-4CCE-8FAC-CC19E1F097C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vnweb.kasi.re.kr/en/en_normal_info.php"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atnf.csiro.au/vlbi/index.html" TargetMode="External"/><Relationship Id="rId2" Type="http://schemas.openxmlformats.org/officeDocument/2006/relationships/hyperlink" Target="http://www.atnf.csiro.au/observers/apply/avail.htm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evlbi.org/user_guide/freq_cov.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evlbi.org/proposals/call.t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0" y="15120"/>
            <a:ext cx="9144000" cy="6842880"/>
          </a:xfrm>
          <a:prstGeom prst="rect">
            <a:avLst/>
          </a:prstGeom>
          <a:noFill/>
          <a:ln w="9525">
            <a:noFill/>
            <a:miter lim="800000"/>
            <a:headEnd/>
            <a:tailEnd/>
          </a:ln>
        </p:spPr>
      </p:pic>
      <p:sp>
        <p:nvSpPr>
          <p:cNvPr id="4099" name="Rectangle 3"/>
          <p:cNvSpPr>
            <a:spLocks noChangeArrowheads="1"/>
          </p:cNvSpPr>
          <p:nvPr/>
        </p:nvSpPr>
        <p:spPr bwMode="auto">
          <a:xfrm>
            <a:off x="2678113" y="5086350"/>
            <a:ext cx="3790950" cy="342900"/>
          </a:xfrm>
          <a:prstGeom prst="rect">
            <a:avLst/>
          </a:prstGeom>
          <a:noFill/>
          <a:ln w="12700">
            <a:noFill/>
            <a:miter lim="800000"/>
            <a:headEnd/>
            <a:tailEnd/>
          </a:ln>
          <a:effectLst/>
        </p:spPr>
        <p:txBody>
          <a:bodyPr wrap="none" anchor="ctr"/>
          <a:lstStyle/>
          <a:p>
            <a:endParaRPr lang="en-US" dirty="0"/>
          </a:p>
        </p:txBody>
      </p:sp>
      <p:sp>
        <p:nvSpPr>
          <p:cNvPr id="4102" name="Rectangle 6"/>
          <p:cNvSpPr>
            <a:spLocks noChangeArrowheads="1"/>
          </p:cNvSpPr>
          <p:nvPr/>
        </p:nvSpPr>
        <p:spPr bwMode="auto">
          <a:xfrm>
            <a:off x="4449763" y="3189288"/>
            <a:ext cx="3790950" cy="342900"/>
          </a:xfrm>
          <a:prstGeom prst="rect">
            <a:avLst/>
          </a:prstGeom>
          <a:noFill/>
          <a:ln w="12700">
            <a:noFill/>
            <a:miter lim="800000"/>
            <a:headEnd/>
            <a:tailEnd/>
          </a:ln>
          <a:effectLst/>
        </p:spPr>
        <p:txBody>
          <a:bodyPr wrap="none" anchor="ctr"/>
          <a:lstStyle/>
          <a:p>
            <a:endParaRPr lang="en-US" dirty="0"/>
          </a:p>
        </p:txBody>
      </p:sp>
      <p:sp>
        <p:nvSpPr>
          <p:cNvPr id="4111" name="Text Box 15"/>
          <p:cNvSpPr txBox="1">
            <a:spLocks noChangeArrowheads="1"/>
          </p:cNvSpPr>
          <p:nvPr/>
        </p:nvSpPr>
        <p:spPr bwMode="auto">
          <a:xfrm>
            <a:off x="5148263" y="5805488"/>
            <a:ext cx="215900" cy="366712"/>
          </a:xfrm>
          <a:prstGeom prst="rect">
            <a:avLst/>
          </a:prstGeom>
          <a:noFill/>
          <a:ln w="12700">
            <a:noFill/>
            <a:miter lim="800000"/>
            <a:headEnd/>
            <a:tailEnd/>
          </a:ln>
          <a:effectLst/>
        </p:spPr>
        <p:txBody>
          <a:bodyPr>
            <a:spAutoFit/>
          </a:bodyPr>
          <a:lstStyle/>
          <a:p>
            <a:pPr>
              <a:spcBef>
                <a:spcPct val="50000"/>
              </a:spcBef>
            </a:pPr>
            <a:r>
              <a:rPr lang="en-US" sz="1800" dirty="0">
                <a:effectLst/>
                <a:cs typeface="Tahoma" pitchFamily="34" charset="0"/>
              </a:rPr>
              <a:t>,</a:t>
            </a:r>
          </a:p>
        </p:txBody>
      </p:sp>
      <p:pic>
        <p:nvPicPr>
          <p:cNvPr id="568321" name="Picture 1" descr="E:\My Pictures 1\emerlinlogo.png"/>
          <p:cNvPicPr>
            <a:picLocks noChangeAspect="1" noChangeArrowheads="1"/>
          </p:cNvPicPr>
          <p:nvPr/>
        </p:nvPicPr>
        <p:blipFill>
          <a:blip r:embed="rId4" cstate="print"/>
          <a:srcRect/>
          <a:stretch>
            <a:fillRect/>
          </a:stretch>
        </p:blipFill>
        <p:spPr bwMode="auto">
          <a:xfrm>
            <a:off x="7884368" y="116632"/>
            <a:ext cx="1233728" cy="425749"/>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107504" y="116633"/>
            <a:ext cx="864096" cy="629556"/>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7491536" y="6328286"/>
            <a:ext cx="1616968" cy="48509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107504" y="6361319"/>
            <a:ext cx="1162100" cy="452057"/>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a:stretch>
            <a:fillRect/>
          </a:stretch>
        </p:blipFill>
        <p:spPr bwMode="auto">
          <a:xfrm>
            <a:off x="7944044" y="5882973"/>
            <a:ext cx="1164460" cy="426347"/>
          </a:xfrm>
          <a:prstGeom prst="rect">
            <a:avLst/>
          </a:prstGeom>
          <a:noFill/>
          <a:ln w="9525">
            <a:noFill/>
            <a:miter lim="800000"/>
            <a:headEnd/>
            <a:tailEnd/>
          </a:ln>
        </p:spPr>
      </p:pic>
      <p:sp>
        <p:nvSpPr>
          <p:cNvPr id="16" name="Rectangle 2"/>
          <p:cNvSpPr txBox="1">
            <a:spLocks noChangeArrowheads="1"/>
          </p:cNvSpPr>
          <p:nvPr/>
        </p:nvSpPr>
        <p:spPr bwMode="auto">
          <a:xfrm>
            <a:off x="3131840" y="2780928"/>
            <a:ext cx="3096344" cy="2016224"/>
          </a:xfrm>
          <a:prstGeom prst="rect">
            <a:avLst/>
          </a:prstGeom>
          <a:solidFill>
            <a:schemeClr val="bg1"/>
          </a:solidFill>
          <a:ln w="19050">
            <a:solidFill>
              <a:srgbClr val="FE0600"/>
            </a:solidFill>
            <a:miter lim="800000"/>
            <a:headEnd/>
            <a:tailEnd/>
          </a:ln>
          <a:effectLst/>
        </p:spPr>
        <p:txBody>
          <a:bodyPr vert="horz" wrap="square" lIns="90488" tIns="44450" rIns="90488" bIns="4445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r>
              <a:rPr lang="en-US" sz="2400" kern="0" dirty="0" smtClean="0">
                <a:solidFill>
                  <a:schemeClr val="folHlink"/>
                </a:solidFill>
              </a:rPr>
              <a:t>EVN Users Meeting</a:t>
            </a:r>
            <a:br>
              <a:rPr lang="en-US" sz="2400" kern="0" dirty="0" smtClean="0">
                <a:solidFill>
                  <a:schemeClr val="folHlink"/>
                </a:solidFill>
              </a:rPr>
            </a:br>
            <a:r>
              <a:rPr lang="en-US" sz="2400" kern="0" dirty="0" smtClean="0">
                <a:solidFill>
                  <a:schemeClr val="folHlink"/>
                </a:solidFill>
              </a:rPr>
              <a:t/>
            </a:r>
            <a:br>
              <a:rPr lang="en-US" sz="2400" kern="0" dirty="0" smtClean="0">
                <a:solidFill>
                  <a:schemeClr val="folHlink"/>
                </a:solidFill>
              </a:rPr>
            </a:br>
            <a:r>
              <a:rPr lang="en-US" sz="1800" kern="0" dirty="0" smtClean="0">
                <a:solidFill>
                  <a:schemeClr val="folHlink"/>
                </a:solidFill>
              </a:rPr>
              <a:t>Tom </a:t>
            </a:r>
            <a:r>
              <a:rPr lang="en-US" sz="1800" kern="0" dirty="0" err="1" smtClean="0">
                <a:solidFill>
                  <a:schemeClr val="folHlink"/>
                </a:solidFill>
              </a:rPr>
              <a:t>Muxlow</a:t>
            </a:r>
            <a:r>
              <a:rPr lang="en-US" sz="1800" kern="0" dirty="0" smtClean="0">
                <a:solidFill>
                  <a:schemeClr val="folHlink"/>
                </a:solidFill>
              </a:rPr>
              <a:t/>
            </a:r>
            <a:br>
              <a:rPr lang="en-US" sz="1800" kern="0" dirty="0" smtClean="0">
                <a:solidFill>
                  <a:schemeClr val="folHlink"/>
                </a:solidFill>
              </a:rPr>
            </a:br>
            <a:r>
              <a:rPr lang="en-US" sz="2400" kern="0" dirty="0" smtClean="0">
                <a:solidFill>
                  <a:schemeClr val="folHlink"/>
                </a:solidFill>
              </a:rPr>
              <a:t/>
            </a:r>
            <a:br>
              <a:rPr lang="en-US" sz="2400" kern="0" dirty="0" smtClean="0">
                <a:solidFill>
                  <a:schemeClr val="folHlink"/>
                </a:solidFill>
              </a:rPr>
            </a:br>
            <a:r>
              <a:rPr lang="en-US" sz="1600" kern="0" dirty="0" smtClean="0">
                <a:solidFill>
                  <a:schemeClr val="tx1"/>
                </a:solidFill>
              </a:rPr>
              <a:t>Cagliari, 9</a:t>
            </a:r>
            <a:r>
              <a:rPr lang="en-US" sz="1600" kern="0" baseline="30000" dirty="0" smtClean="0">
                <a:solidFill>
                  <a:schemeClr val="tx1"/>
                </a:solidFill>
              </a:rPr>
              <a:t>th</a:t>
            </a:r>
            <a:r>
              <a:rPr lang="en-US" sz="1600" kern="0" dirty="0" smtClean="0">
                <a:solidFill>
                  <a:schemeClr val="tx1"/>
                </a:solidFill>
              </a:rPr>
              <a:t> October 2014</a:t>
            </a:r>
            <a:endParaRPr lang="en-US" sz="1600" kern="0"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650786635"/>
              </p:ext>
            </p:extLst>
          </p:nvPr>
        </p:nvGraphicFramePr>
        <p:xfrm>
          <a:off x="187424" y="1052736"/>
          <a:ext cx="889248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txBox="1">
            <a:spLocks noChangeArrowheads="1"/>
          </p:cNvSpPr>
          <p:nvPr/>
        </p:nvSpPr>
        <p:spPr bwMode="auto">
          <a:xfrm>
            <a:off x="518864" y="548680"/>
            <a:ext cx="8229600" cy="1008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GB" sz="3200" dirty="0" smtClean="0">
                <a:solidFill>
                  <a:srgbClr val="FFC000"/>
                </a:solidFill>
              </a:rPr>
              <a:t>Proposal </a:t>
            </a:r>
            <a:r>
              <a:rPr lang="en-GB" sz="3200" dirty="0">
                <a:solidFill>
                  <a:srgbClr val="FFC000"/>
                </a:solidFill>
              </a:rPr>
              <a:t>trends </a:t>
            </a:r>
            <a:r>
              <a:rPr lang="en-GB" sz="3200" dirty="0" smtClean="0">
                <a:solidFill>
                  <a:srgbClr val="FFC000"/>
                </a:solidFill>
              </a:rPr>
              <a:t>over </a:t>
            </a:r>
            <a:r>
              <a:rPr lang="en-GB" sz="3200" dirty="0">
                <a:solidFill>
                  <a:srgbClr val="FFC000"/>
                </a:solidFill>
              </a:rPr>
              <a:t>9 </a:t>
            </a:r>
            <a:r>
              <a:rPr lang="en-GB" sz="3200" dirty="0" smtClean="0">
                <a:solidFill>
                  <a:srgbClr val="FFC000"/>
                </a:solidFill>
              </a:rPr>
              <a:t>years</a:t>
            </a:r>
          </a:p>
          <a:p>
            <a:endParaRPr lang="en-GB" sz="1400" dirty="0">
              <a:solidFill>
                <a:schemeClr val="tx1"/>
              </a:solidFill>
            </a:endParaRPr>
          </a:p>
          <a:p>
            <a:pPr eaLnBrk="1" hangingPunct="1"/>
            <a:endParaRPr lang="en-US" sz="3200" kern="0" dirty="0">
              <a:solidFill>
                <a:schemeClr val="tx1"/>
              </a:solidFill>
              <a:effectLst>
                <a:outerShdw blurRad="38100" dist="38100" dir="2700000" algn="tl">
                  <a:srgbClr val="000000">
                    <a:alpha val="43137"/>
                  </a:srgbClr>
                </a:outerShdw>
              </a:effectLst>
            </a:endParaRPr>
          </a:p>
        </p:txBody>
      </p:sp>
      <p:sp>
        <p:nvSpPr>
          <p:cNvPr id="6" name="Rectangle 2"/>
          <p:cNvSpPr txBox="1">
            <a:spLocks noChangeArrowheads="1"/>
          </p:cNvSpPr>
          <p:nvPr/>
        </p:nvSpPr>
        <p:spPr bwMode="auto">
          <a:xfrm>
            <a:off x="2391072" y="5949280"/>
            <a:ext cx="8229600" cy="1008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endParaRPr lang="en-GB" sz="3200" dirty="0" smtClean="0">
              <a:solidFill>
                <a:srgbClr val="FFC000"/>
              </a:solidFill>
            </a:endParaRPr>
          </a:p>
          <a:p>
            <a:endParaRPr lang="en-GB" sz="3200" dirty="0">
              <a:solidFill>
                <a:srgbClr val="FFC000"/>
              </a:solidFill>
            </a:endParaRPr>
          </a:p>
          <a:p>
            <a:r>
              <a:rPr lang="en-GB" sz="1400" dirty="0" smtClean="0">
                <a:solidFill>
                  <a:schemeClr val="tx1"/>
                </a:solidFill>
              </a:rPr>
              <a:t>2014 </a:t>
            </a:r>
            <a:r>
              <a:rPr lang="en-GB" sz="1400" dirty="0">
                <a:solidFill>
                  <a:schemeClr val="tx1"/>
                </a:solidFill>
              </a:rPr>
              <a:t>final figures assume an average of 11 </a:t>
            </a:r>
            <a:r>
              <a:rPr lang="en-GB" sz="1400" dirty="0" err="1">
                <a:solidFill>
                  <a:schemeClr val="tx1"/>
                </a:solidFill>
              </a:rPr>
              <a:t>ToOs</a:t>
            </a:r>
            <a:r>
              <a:rPr lang="en-GB" sz="1400" dirty="0">
                <a:solidFill>
                  <a:schemeClr val="tx1"/>
                </a:solidFill>
              </a:rPr>
              <a:t>/year</a:t>
            </a:r>
          </a:p>
          <a:p>
            <a:pPr eaLnBrk="1" hangingPunct="1"/>
            <a:endParaRPr lang="en-US" sz="32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500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500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1744"/>
            <a:ext cx="9001000" cy="4114800"/>
          </a:xfrm>
        </p:spPr>
        <p:txBody>
          <a:bodyPr/>
          <a:lstStyle/>
          <a:p>
            <a:pPr marL="0" indent="0">
              <a:buNone/>
            </a:pPr>
            <a:endParaRPr lang="en-GB" sz="1800" dirty="0"/>
          </a:p>
          <a:p>
            <a:pPr marL="0" indent="0" algn="ctr">
              <a:buNone/>
            </a:pPr>
            <a:r>
              <a:rPr lang="en-GB" sz="1800" dirty="0">
                <a:solidFill>
                  <a:srgbClr val="FFC000"/>
                </a:solidFill>
              </a:rPr>
              <a:t> </a:t>
            </a:r>
            <a:r>
              <a:rPr lang="en-GB" sz="1800" b="1" dirty="0" smtClean="0">
                <a:solidFill>
                  <a:srgbClr val="FFC000"/>
                </a:solidFill>
              </a:rPr>
              <a:t>Agenda </a:t>
            </a:r>
            <a:r>
              <a:rPr lang="en-GB" sz="1800" b="1" dirty="0">
                <a:solidFill>
                  <a:srgbClr val="FFC000"/>
                </a:solidFill>
              </a:rPr>
              <a:t>for EVN Users Meeting </a:t>
            </a:r>
            <a:endParaRPr lang="en-GB" sz="1800" dirty="0">
              <a:solidFill>
                <a:srgbClr val="FFC000"/>
              </a:solidFill>
            </a:endParaRPr>
          </a:p>
          <a:p>
            <a:pPr marL="0" indent="0" algn="ctr">
              <a:buNone/>
            </a:pPr>
            <a:r>
              <a:rPr lang="en-GB" sz="1800" b="1" dirty="0">
                <a:solidFill>
                  <a:srgbClr val="FFC000"/>
                </a:solidFill>
              </a:rPr>
              <a:t>9th October </a:t>
            </a:r>
            <a:r>
              <a:rPr lang="en-GB" sz="1800" b="1" dirty="0" smtClean="0">
                <a:solidFill>
                  <a:srgbClr val="FFC000"/>
                </a:solidFill>
              </a:rPr>
              <a:t>2014    15:30 – </a:t>
            </a:r>
            <a:r>
              <a:rPr lang="en-GB" sz="1800" b="1" dirty="0">
                <a:solidFill>
                  <a:srgbClr val="FFC000"/>
                </a:solidFill>
              </a:rPr>
              <a:t>17:00 </a:t>
            </a:r>
            <a:endParaRPr lang="en-GB" sz="1800" b="1" dirty="0" smtClean="0">
              <a:solidFill>
                <a:srgbClr val="FFC000"/>
              </a:solidFill>
            </a:endParaRPr>
          </a:p>
          <a:p>
            <a:pPr marL="0" indent="0" algn="ctr">
              <a:buNone/>
            </a:pPr>
            <a:endParaRPr lang="en-GB" sz="1800" dirty="0"/>
          </a:p>
          <a:p>
            <a:pPr marL="0" indent="0">
              <a:buNone/>
            </a:pPr>
            <a:r>
              <a:rPr lang="en-GB" sz="1800" dirty="0"/>
              <a:t>1) </a:t>
            </a:r>
            <a:r>
              <a:rPr lang="en-GB" sz="1800" dirty="0">
                <a:solidFill>
                  <a:srgbClr val="FFC000"/>
                </a:solidFill>
              </a:rPr>
              <a:t>Introduction</a:t>
            </a:r>
            <a:r>
              <a:rPr lang="en-GB" sz="1800" dirty="0"/>
              <a:t> – Tom </a:t>
            </a:r>
            <a:r>
              <a:rPr lang="en-GB" sz="1800" dirty="0" err="1"/>
              <a:t>Muxlow</a:t>
            </a:r>
            <a:r>
              <a:rPr lang="en-GB" sz="1800" dirty="0"/>
              <a:t> </a:t>
            </a:r>
          </a:p>
          <a:p>
            <a:pPr marL="0" indent="0">
              <a:buNone/>
            </a:pPr>
            <a:r>
              <a:rPr lang="en-GB" sz="1800" dirty="0" smtClean="0"/>
              <a:t>	a</a:t>
            </a:r>
            <a:r>
              <a:rPr lang="en-GB" sz="1800" dirty="0"/>
              <a:t>. EVN PC Update </a:t>
            </a:r>
          </a:p>
          <a:p>
            <a:pPr marL="0" indent="0">
              <a:buNone/>
            </a:pPr>
            <a:r>
              <a:rPr lang="en-GB" sz="1800" dirty="0" smtClean="0"/>
              <a:t>	b</a:t>
            </a:r>
            <a:r>
              <a:rPr lang="en-GB" sz="1800" dirty="0"/>
              <a:t>. Recent additions to EVN capabilities </a:t>
            </a:r>
          </a:p>
          <a:p>
            <a:pPr marL="0" indent="0">
              <a:buNone/>
            </a:pPr>
            <a:r>
              <a:rPr lang="en-GB" sz="1800" dirty="0" smtClean="0"/>
              <a:t>	c</a:t>
            </a:r>
            <a:r>
              <a:rPr lang="en-GB" sz="1800" dirty="0"/>
              <a:t>. Proposal statistics </a:t>
            </a:r>
          </a:p>
          <a:p>
            <a:pPr marL="0" indent="0">
              <a:buNone/>
            </a:pPr>
            <a:endParaRPr lang="en-GB" sz="1800" dirty="0" smtClean="0"/>
          </a:p>
          <a:p>
            <a:pPr marL="0" indent="0">
              <a:buNone/>
            </a:pPr>
            <a:r>
              <a:rPr lang="en-GB" sz="1800" dirty="0" smtClean="0"/>
              <a:t>2</a:t>
            </a:r>
            <a:r>
              <a:rPr lang="en-GB" sz="1800" dirty="0"/>
              <a:t>) </a:t>
            </a:r>
            <a:r>
              <a:rPr lang="en-GB" sz="1800" dirty="0" err="1">
                <a:solidFill>
                  <a:srgbClr val="FFC000"/>
                </a:solidFill>
              </a:rPr>
              <a:t>Correlator</a:t>
            </a:r>
            <a:r>
              <a:rPr lang="en-GB" sz="1800" dirty="0">
                <a:solidFill>
                  <a:srgbClr val="FFC000"/>
                </a:solidFill>
              </a:rPr>
              <a:t> and Proposal Tool Updates </a:t>
            </a:r>
            <a:r>
              <a:rPr lang="en-GB" sz="1800" dirty="0"/>
              <a:t>– Bob Campbell </a:t>
            </a:r>
          </a:p>
          <a:p>
            <a:pPr marL="0" indent="0">
              <a:buNone/>
            </a:pPr>
            <a:endParaRPr lang="en-GB" sz="1800" dirty="0" smtClean="0"/>
          </a:p>
          <a:p>
            <a:pPr marL="0" indent="0">
              <a:buNone/>
            </a:pPr>
            <a:r>
              <a:rPr lang="en-GB" sz="1800" dirty="0" smtClean="0"/>
              <a:t>3</a:t>
            </a:r>
            <a:r>
              <a:rPr lang="en-GB" sz="1800" dirty="0"/>
              <a:t>) </a:t>
            </a:r>
            <a:r>
              <a:rPr lang="en-GB" sz="1800" dirty="0" smtClean="0">
                <a:solidFill>
                  <a:srgbClr val="FFC000"/>
                </a:solidFill>
              </a:rPr>
              <a:t>EVN Scheduling </a:t>
            </a:r>
            <a:r>
              <a:rPr lang="en-GB" sz="1800" dirty="0"/>
              <a:t>– Alastair Gunn </a:t>
            </a:r>
          </a:p>
          <a:p>
            <a:pPr marL="0" indent="0">
              <a:buNone/>
            </a:pPr>
            <a:endParaRPr lang="en-GB" sz="1800" dirty="0" smtClean="0"/>
          </a:p>
          <a:p>
            <a:pPr marL="0" indent="0">
              <a:buNone/>
            </a:pPr>
            <a:r>
              <a:rPr lang="en-GB" sz="1800" dirty="0" smtClean="0"/>
              <a:t>4</a:t>
            </a:r>
            <a:r>
              <a:rPr lang="en-GB" sz="1800" dirty="0"/>
              <a:t>) </a:t>
            </a:r>
            <a:r>
              <a:rPr lang="en-GB" sz="1800" dirty="0">
                <a:solidFill>
                  <a:srgbClr val="FFC000"/>
                </a:solidFill>
              </a:rPr>
              <a:t>Open Discussion </a:t>
            </a:r>
            <a:r>
              <a:rPr lang="en-GB" sz="1800" dirty="0"/>
              <a:t>– Miguel Perez-Torres (Motivator) </a:t>
            </a:r>
          </a:p>
          <a:p>
            <a:pPr marL="0" indent="0">
              <a:buNone/>
            </a:pPr>
            <a:r>
              <a:rPr lang="en-GB" sz="1800" dirty="0" smtClean="0"/>
              <a:t>	a</a:t>
            </a:r>
            <a:r>
              <a:rPr lang="en-GB" sz="1800" dirty="0"/>
              <a:t>. Recent proposal numbers (suggested by Tom </a:t>
            </a:r>
            <a:r>
              <a:rPr lang="en-GB" sz="1800" dirty="0" err="1"/>
              <a:t>Muxlow</a:t>
            </a:r>
            <a:r>
              <a:rPr lang="en-GB" sz="1800" dirty="0"/>
              <a:t>) </a:t>
            </a:r>
          </a:p>
          <a:p>
            <a:pPr marL="0" indent="0">
              <a:buNone/>
            </a:pPr>
            <a:r>
              <a:rPr lang="en-GB" sz="1800" dirty="0" smtClean="0"/>
              <a:t>	b</a:t>
            </a:r>
            <a:r>
              <a:rPr lang="en-GB" sz="1800" dirty="0"/>
              <a:t>. Calibration Issues (ANTAB tables) (suggested by Robert Schulz) </a:t>
            </a:r>
          </a:p>
          <a:p>
            <a:pPr marL="0" indent="0">
              <a:buNone/>
            </a:pPr>
            <a:r>
              <a:rPr lang="en-GB" sz="1800" dirty="0" smtClean="0"/>
              <a:t>	c</a:t>
            </a:r>
            <a:r>
              <a:rPr lang="en-GB" sz="1800" dirty="0"/>
              <a:t>. Global VLBI at ~150MHz (suggested by Olaf </a:t>
            </a:r>
            <a:r>
              <a:rPr lang="en-GB" sz="1800" dirty="0" err="1"/>
              <a:t>Wucknitz</a:t>
            </a:r>
            <a:r>
              <a:rPr lang="en-GB" sz="1800" dirty="0"/>
              <a:t>) </a:t>
            </a:r>
          </a:p>
          <a:p>
            <a:pPr marL="0" indent="0">
              <a:buNone/>
            </a:pPr>
            <a:r>
              <a:rPr lang="en-GB" sz="1800" dirty="0" smtClean="0"/>
              <a:t>	d</a:t>
            </a:r>
            <a:r>
              <a:rPr lang="en-GB" sz="1800" dirty="0"/>
              <a:t>. mm-band improvements (suggested by Richard Dodson/Maria </a:t>
            </a:r>
            <a:r>
              <a:rPr lang="en-GB" sz="1800" dirty="0" err="1"/>
              <a:t>Roija</a:t>
            </a:r>
            <a:r>
              <a:rPr lang="en-GB" sz="1800" dirty="0"/>
              <a:t>) </a:t>
            </a:r>
          </a:p>
          <a:p>
            <a:pPr marL="0" indent="0">
              <a:buNone/>
            </a:pPr>
            <a:endParaRPr lang="en-GB" sz="1800" dirty="0" smtClean="0"/>
          </a:p>
          <a:p>
            <a:pPr marL="0" indent="0">
              <a:buNone/>
            </a:pPr>
            <a:r>
              <a:rPr lang="en-GB" sz="1800" dirty="0" smtClean="0"/>
              <a:t>5</a:t>
            </a:r>
            <a:r>
              <a:rPr lang="en-GB" sz="1800" dirty="0"/>
              <a:t>) </a:t>
            </a:r>
            <a:r>
              <a:rPr lang="en-GB" sz="1800" dirty="0">
                <a:solidFill>
                  <a:srgbClr val="FFC000"/>
                </a:solidFill>
              </a:rPr>
              <a:t>AOB</a:t>
            </a:r>
            <a:r>
              <a:rPr lang="en-GB" sz="1800" dirty="0"/>
              <a:t> </a:t>
            </a:r>
            <a:r>
              <a:rPr lang="en-GB" sz="1800" dirty="0" smtClean="0"/>
              <a:t>							</a:t>
            </a:r>
            <a:r>
              <a:rPr lang="en-GB" sz="1200" dirty="0" smtClean="0"/>
              <a:t>Tom </a:t>
            </a:r>
            <a:r>
              <a:rPr lang="en-GB" sz="1200" dirty="0" err="1"/>
              <a:t>Muxlow</a:t>
            </a:r>
            <a:r>
              <a:rPr lang="en-GB" sz="1200" dirty="0"/>
              <a:t>, </a:t>
            </a:r>
            <a:r>
              <a:rPr lang="en-GB" sz="1200" dirty="0" smtClean="0"/>
              <a:t>09-10-2014 </a:t>
            </a:r>
            <a:endParaRPr lang="en-GB" sz="1200" dirty="0"/>
          </a:p>
        </p:txBody>
      </p:sp>
    </p:spTree>
    <p:extLst>
      <p:ext uri="{BB962C8B-B14F-4D97-AF65-F5344CB8AC3E}">
        <p14:creationId xmlns:p14="http://schemas.microsoft.com/office/powerpoint/2010/main" val="3532926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16632"/>
            <a:ext cx="8229600" cy="1008112"/>
          </a:xfrm>
        </p:spPr>
        <p:txBody>
          <a:bodyPr/>
          <a:lstStyle/>
          <a:p>
            <a:r>
              <a:rPr lang="en-GB" sz="3200" dirty="0" smtClean="0">
                <a:solidFill>
                  <a:srgbClr val="FFC000"/>
                </a:solidFill>
                <a:effectLst>
                  <a:outerShdw blurRad="38100" dist="38100" dir="2700000" algn="tl">
                    <a:srgbClr val="000000">
                      <a:alpha val="43137"/>
                    </a:srgbClr>
                  </a:outerShdw>
                </a:effectLst>
              </a:rPr>
              <a:t>EVN PC Membership</a:t>
            </a:r>
            <a:endParaRPr lang="en-US" sz="3200" dirty="0">
              <a:solidFill>
                <a:srgbClr val="FFC000"/>
              </a:solidFill>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193052" y="1412776"/>
            <a:ext cx="8771436" cy="4310003"/>
          </a:xfrm>
          <a:prstGeom prst="rect">
            <a:avLst/>
          </a:prstGeom>
          <a:noFill/>
          <a:ln w="9525">
            <a:noFill/>
            <a:round/>
            <a:headEnd/>
            <a:tailEnd/>
          </a:ln>
        </p:spPr>
        <p:txBody>
          <a:bodyPr lIns="81648" tIns="40824" rIns="81648" bIns="40824"/>
          <a:lstStyle/>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800" dirty="0">
                <a:solidFill>
                  <a:srgbClr val="FFC000"/>
                </a:solidFill>
              </a:rPr>
              <a:t>Members </a:t>
            </a:r>
            <a:r>
              <a:rPr lang="en-GB" sz="1800" dirty="0" smtClean="0">
                <a:solidFill>
                  <a:srgbClr val="FFC000"/>
                </a:solidFill>
              </a:rPr>
              <a:t>from </a:t>
            </a:r>
            <a:r>
              <a:rPr lang="en-GB" sz="1800" dirty="0">
                <a:solidFill>
                  <a:srgbClr val="FFC000"/>
                </a:solidFill>
              </a:rPr>
              <a:t>EVN Institutes</a:t>
            </a: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A. </a:t>
            </a:r>
            <a:r>
              <a:rPr lang="en-GB" sz="1500" dirty="0" err="1" smtClean="0"/>
              <a:t>Bartkiewicz</a:t>
            </a:r>
            <a:r>
              <a:rPr lang="en-GB" sz="1500" dirty="0" smtClean="0"/>
              <a:t> (Torun)        B</a:t>
            </a:r>
            <a:r>
              <a:rPr lang="en-GB" sz="1500" dirty="0"/>
              <a:t>. </a:t>
            </a:r>
            <a:r>
              <a:rPr lang="en-GB" sz="1500" dirty="0" smtClean="0"/>
              <a:t>Campbell </a:t>
            </a:r>
            <a:r>
              <a:rPr lang="en-GB" sz="1500" dirty="0"/>
              <a:t>(JIVE</a:t>
            </a:r>
            <a:r>
              <a:rPr lang="en-GB" sz="1500" dirty="0" smtClean="0"/>
              <a:t>)                  M. </a:t>
            </a:r>
            <a:r>
              <a:rPr lang="en-GB" sz="1500" dirty="0" err="1" smtClean="0"/>
              <a:t>Giroletti</a:t>
            </a:r>
            <a:r>
              <a:rPr lang="en-GB" sz="1500" dirty="0" smtClean="0"/>
              <a:t> (INAF-IRA)</a:t>
            </a: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Z</a:t>
            </a:r>
            <a:r>
              <a:rPr lang="en-GB" sz="1500" dirty="0"/>
              <a:t>. Shen (</a:t>
            </a:r>
            <a:r>
              <a:rPr lang="en-GB" sz="1500" dirty="0" err="1"/>
              <a:t>Sh</a:t>
            </a:r>
            <a:r>
              <a:rPr lang="en-GB" sz="1500" dirty="0"/>
              <a:t> + Ur)</a:t>
            </a:r>
            <a:r>
              <a:rPr lang="en-GB" sz="1500" i="1" dirty="0"/>
              <a:t>              </a:t>
            </a:r>
            <a:r>
              <a:rPr lang="en-GB" sz="1500" dirty="0" smtClean="0"/>
              <a:t>M</a:t>
            </a:r>
            <a:r>
              <a:rPr lang="en-GB" sz="1500" dirty="0"/>
              <a:t>. </a:t>
            </a:r>
            <a:r>
              <a:rPr lang="en-GB" sz="1500" dirty="0" err="1"/>
              <a:t>Lindqvist</a:t>
            </a:r>
            <a:r>
              <a:rPr lang="en-GB" sz="1500" dirty="0"/>
              <a:t> (OSO</a:t>
            </a:r>
            <a:r>
              <a:rPr lang="en-GB" sz="1500" dirty="0" smtClean="0"/>
              <a:t>)</a:t>
            </a:r>
            <a:r>
              <a:rPr lang="en-GB" sz="1500" dirty="0">
                <a:solidFill>
                  <a:srgbClr val="99FF99"/>
                </a:solidFill>
              </a:rPr>
              <a:t> *</a:t>
            </a:r>
            <a:r>
              <a:rPr lang="en-GB" sz="1500" dirty="0" smtClean="0"/>
              <a:t>               A</a:t>
            </a:r>
            <a:r>
              <a:rPr lang="en-GB" sz="1500" dirty="0"/>
              <a:t>. </a:t>
            </a:r>
            <a:r>
              <a:rPr lang="en-GB" sz="1500" dirty="0" err="1"/>
              <a:t>Lobanov</a:t>
            </a:r>
            <a:r>
              <a:rPr lang="en-GB" sz="1500" dirty="0"/>
              <a:t> (</a:t>
            </a:r>
            <a:r>
              <a:rPr lang="en-GB" sz="1500" dirty="0" err="1"/>
              <a:t>MPIfR</a:t>
            </a:r>
            <a:r>
              <a:rPr lang="en-GB" sz="1500" dirty="0"/>
              <a:t>) </a:t>
            </a:r>
            <a:r>
              <a:rPr lang="en-GB" sz="1500" dirty="0" smtClean="0"/>
              <a:t>– </a:t>
            </a:r>
            <a:r>
              <a:rPr lang="en-GB" sz="1500" i="1" dirty="0" smtClean="0"/>
              <a:t>Secretary</a:t>
            </a: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A</a:t>
            </a:r>
            <a:r>
              <a:rPr lang="en-GB" sz="1500" dirty="0"/>
              <a:t>. </a:t>
            </a:r>
            <a:r>
              <a:rPr lang="en-GB" sz="1500" dirty="0" err="1"/>
              <a:t>Polatidis</a:t>
            </a:r>
            <a:r>
              <a:rPr lang="en-GB" sz="1500" dirty="0"/>
              <a:t> (ASTRON) </a:t>
            </a:r>
            <a:r>
              <a:rPr lang="en-GB" sz="1500" dirty="0" smtClean="0"/>
              <a:t>	     </a:t>
            </a:r>
            <a:r>
              <a:rPr lang="en-GB" sz="1500" dirty="0" smtClean="0">
                <a:solidFill>
                  <a:srgbClr val="FFFF00"/>
                </a:solidFill>
              </a:rPr>
              <a:t>A. </a:t>
            </a:r>
            <a:r>
              <a:rPr lang="en-GB" sz="1500" dirty="0" err="1" smtClean="0">
                <a:solidFill>
                  <a:srgbClr val="FFFF00"/>
                </a:solidFill>
              </a:rPr>
              <a:t>Melnikov</a:t>
            </a:r>
            <a:r>
              <a:rPr lang="en-GB" sz="1500" dirty="0" smtClean="0">
                <a:solidFill>
                  <a:srgbClr val="FFFF00"/>
                </a:solidFill>
              </a:rPr>
              <a:t> </a:t>
            </a:r>
            <a:r>
              <a:rPr lang="en-GB" sz="1500" dirty="0" smtClean="0"/>
              <a:t>(St Petersburg)	 T. </a:t>
            </a:r>
            <a:r>
              <a:rPr lang="en-GB" sz="1500" dirty="0" err="1" smtClean="0"/>
              <a:t>Muxlow</a:t>
            </a:r>
            <a:r>
              <a:rPr lang="en-GB" sz="1500" dirty="0" smtClean="0"/>
              <a:t> (JBCA/</a:t>
            </a:r>
            <a:r>
              <a:rPr lang="en-GB" sz="1500" i="1" dirty="0" smtClean="0"/>
              <a:t>e-</a:t>
            </a:r>
            <a:r>
              <a:rPr lang="en-GB" sz="1500" dirty="0" smtClean="0"/>
              <a:t>MERLIN)</a:t>
            </a:r>
            <a:r>
              <a:rPr lang="en-GB" sz="1500" dirty="0" smtClean="0">
                <a:solidFill>
                  <a:srgbClr val="99FF99"/>
                </a:solidFill>
              </a:rPr>
              <a:t>*</a:t>
            </a:r>
            <a:r>
              <a:rPr lang="en-GB" sz="1500" dirty="0" smtClean="0"/>
              <a:t>-</a:t>
            </a:r>
            <a:r>
              <a:rPr lang="en-GB" sz="1500" i="1" dirty="0" smtClean="0"/>
              <a:t>Chairperson</a:t>
            </a:r>
            <a:endParaRPr lang="en-GB" sz="1500" i="1" dirty="0"/>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endParaRPr lang="en-GB" sz="1800" u="sng" dirty="0"/>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800" dirty="0" smtClean="0">
                <a:solidFill>
                  <a:srgbClr val="FFC000"/>
                </a:solidFill>
              </a:rPr>
              <a:t>“At Large” Members</a:t>
            </a:r>
            <a:endParaRPr lang="en-GB" sz="1800" dirty="0">
              <a:solidFill>
                <a:srgbClr val="FFC000"/>
              </a:solidFill>
            </a:endParaRP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solidFill>
                  <a:srgbClr val="FFFF00"/>
                </a:solidFill>
              </a:rPr>
              <a:t>Angela </a:t>
            </a:r>
            <a:r>
              <a:rPr lang="en-GB" sz="1500" dirty="0" err="1" smtClean="0">
                <a:solidFill>
                  <a:srgbClr val="FFFF00"/>
                </a:solidFill>
              </a:rPr>
              <a:t>Bazzano</a:t>
            </a:r>
            <a:r>
              <a:rPr lang="en-GB" sz="1500" dirty="0" smtClean="0">
                <a:solidFill>
                  <a:srgbClr val="FFFF00"/>
                </a:solidFill>
              </a:rPr>
              <a:t> </a:t>
            </a:r>
            <a:r>
              <a:rPr lang="en-GB" sz="1500" dirty="0" smtClean="0"/>
              <a:t>(INAF IAPS Rome) 			</a:t>
            </a:r>
            <a:r>
              <a:rPr lang="en-GB" sz="1500" dirty="0" smtClean="0">
                <a:sym typeface="Wingdings" pitchFamily="2" charset="2"/>
              </a:rPr>
              <a:t>M. </a:t>
            </a:r>
            <a:r>
              <a:rPr lang="en-GB" sz="1500" dirty="0" err="1" smtClean="0">
                <a:sym typeface="Wingdings" pitchFamily="2" charset="2"/>
              </a:rPr>
              <a:t>P</a:t>
            </a:r>
            <a:r>
              <a:rPr lang="en-GB" sz="1500" dirty="0" err="1" smtClean="0">
                <a:latin typeface="Tahoma"/>
                <a:cs typeface="Tahoma"/>
                <a:sym typeface="Wingdings" pitchFamily="2" charset="2"/>
              </a:rPr>
              <a:t>é</a:t>
            </a:r>
            <a:r>
              <a:rPr lang="en-GB" sz="1500" dirty="0" err="1" smtClean="0">
                <a:sym typeface="Wingdings" pitchFamily="2" charset="2"/>
              </a:rPr>
              <a:t>rez</a:t>
            </a:r>
            <a:r>
              <a:rPr lang="en-GB" sz="1500" dirty="0" smtClean="0">
                <a:sym typeface="Wingdings" pitchFamily="2" charset="2"/>
              </a:rPr>
              <a:t>-Torres (IAA-CSIC)</a:t>
            </a:r>
            <a:endParaRPr lang="en-GB" sz="1500" dirty="0" smtClean="0"/>
          </a:p>
          <a:p>
            <a:r>
              <a:rPr lang="en-GB" sz="1500" dirty="0" smtClean="0">
                <a:solidFill>
                  <a:srgbClr val="FFFF00"/>
                </a:solidFill>
              </a:rPr>
              <a:t>S. Frey </a:t>
            </a:r>
            <a:r>
              <a:rPr lang="en-GB" sz="1500" dirty="0" smtClean="0"/>
              <a:t>(</a:t>
            </a:r>
            <a:r>
              <a:rPr lang="en-GB" sz="1600" dirty="0" smtClean="0"/>
              <a:t>FOMI)</a:t>
            </a:r>
            <a:r>
              <a:rPr lang="en-GB" sz="1600" dirty="0"/>
              <a:t>	</a:t>
            </a:r>
            <a:r>
              <a:rPr lang="en-GB" sz="1600" dirty="0" smtClean="0"/>
              <a:t>		</a:t>
            </a:r>
            <a:r>
              <a:rPr lang="en-GB" sz="1600" dirty="0"/>
              <a:t> </a:t>
            </a:r>
            <a:r>
              <a:rPr lang="en-GB" sz="1600" dirty="0" smtClean="0"/>
              <a:t>       </a:t>
            </a:r>
            <a:r>
              <a:rPr lang="en-GB" sz="1500" dirty="0" smtClean="0">
                <a:solidFill>
                  <a:srgbClr val="FFFF00"/>
                </a:solidFill>
              </a:rPr>
              <a:t>E. Humphreys </a:t>
            </a:r>
            <a:r>
              <a:rPr lang="en-GB" sz="1500" dirty="0" smtClean="0"/>
              <a:t>(ESO)</a:t>
            </a:r>
            <a:endParaRPr lang="en-GB" sz="1500" dirty="0"/>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endParaRPr lang="en-GB" sz="1800" dirty="0" smtClean="0">
              <a:solidFill>
                <a:srgbClr val="FFC000"/>
              </a:solidFill>
            </a:endParaRP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800" dirty="0" smtClean="0">
                <a:solidFill>
                  <a:srgbClr val="FFC000"/>
                </a:solidFill>
              </a:rPr>
              <a:t>Representatives </a:t>
            </a:r>
            <a:endParaRPr lang="en-GB" sz="1800" dirty="0">
              <a:solidFill>
                <a:srgbClr val="FFC000"/>
              </a:solidFill>
            </a:endParaRPr>
          </a:p>
          <a:p>
            <a:pPr>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solidFill>
                  <a:srgbClr val="FFFF00"/>
                </a:solidFill>
              </a:rPr>
              <a:t>A. Gunn    </a:t>
            </a:r>
            <a:r>
              <a:rPr lang="en-GB" sz="1500" dirty="0" smtClean="0"/>
              <a:t>	EVN Scheduler 						</a:t>
            </a:r>
            <a:endParaRPr lang="en-GB" sz="1500" dirty="0" smtClean="0">
              <a:solidFill>
                <a:srgbClr val="FE0600"/>
              </a:solidFill>
            </a:endParaRPr>
          </a:p>
          <a:p>
            <a:pPr>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B. Campbell 	EVN </a:t>
            </a:r>
            <a:r>
              <a:rPr lang="en-GB" sz="1500" dirty="0" err="1" smtClean="0"/>
              <a:t>Correlator</a:t>
            </a:r>
            <a:r>
              <a:rPr lang="en-GB" sz="1500" dirty="0" smtClean="0"/>
              <a:t> at JIVE			   </a:t>
            </a: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endParaRPr lang="en-GB" sz="1500" dirty="0" smtClean="0">
              <a:solidFill>
                <a:srgbClr val="FFC000"/>
              </a:solidFill>
            </a:endParaRP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800" dirty="0" smtClean="0">
                <a:solidFill>
                  <a:srgbClr val="FFC000"/>
                </a:solidFill>
              </a:rPr>
              <a:t>NRAO Representatives</a:t>
            </a:r>
            <a:r>
              <a:rPr lang="en-GB" sz="1800" dirty="0" smtClean="0">
                <a:solidFill>
                  <a:srgbClr val="99FF99"/>
                </a:solidFill>
              </a:rPr>
              <a:t>												</a:t>
            </a:r>
            <a:endParaRPr lang="en-GB" sz="1500" dirty="0" smtClean="0">
              <a:solidFill>
                <a:srgbClr val="99FF99"/>
              </a:solidFill>
            </a:endParaRP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M. </a:t>
            </a:r>
            <a:r>
              <a:rPr lang="en-GB" sz="1500" dirty="0" err="1" smtClean="0"/>
              <a:t>Claussen</a:t>
            </a:r>
            <a:r>
              <a:rPr lang="en-GB" sz="1500" dirty="0" smtClean="0"/>
              <a:t> 	NRAO Scheduler</a:t>
            </a: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Also Ken </a:t>
            </a:r>
            <a:r>
              <a:rPr lang="en-GB" sz="1500" dirty="0" err="1" smtClean="0"/>
              <a:t>Kellermann</a:t>
            </a:r>
            <a:r>
              <a:rPr lang="en-GB" sz="1500" dirty="0" smtClean="0"/>
              <a:t> &amp; Toney Minter						</a:t>
            </a:r>
            <a:endParaRPr lang="en-GB" sz="1800" i="1" dirty="0" smtClean="0">
              <a:solidFill>
                <a:srgbClr val="FFFF00"/>
              </a:solidFill>
            </a:endParaRPr>
          </a:p>
          <a:p>
            <a:pPr marL="311079" indent="-311079">
              <a:lnSpc>
                <a:spcPct val="124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1500" dirty="0" smtClean="0"/>
              <a:t>											</a:t>
            </a:r>
            <a:r>
              <a:rPr lang="en-GB" sz="1500" dirty="0" smtClean="0">
                <a:solidFill>
                  <a:srgbClr val="FFFF00"/>
                </a:solidFill>
              </a:rPr>
              <a:t>	</a:t>
            </a:r>
            <a:r>
              <a:rPr lang="en-GB" sz="1500" dirty="0" smtClean="0">
                <a:solidFill>
                  <a:srgbClr val="FFFF00"/>
                </a:solidFill>
              </a:rPr>
              <a:t>                                    Recent Appointments</a:t>
            </a:r>
            <a:r>
              <a:rPr lang="en-GB" sz="1500" dirty="0" smtClean="0"/>
              <a:t>	</a:t>
            </a:r>
          </a:p>
        </p:txBody>
      </p:sp>
      <p:sp>
        <p:nvSpPr>
          <p:cNvPr id="7" name="TextBox 6"/>
          <p:cNvSpPr txBox="1"/>
          <p:nvPr/>
        </p:nvSpPr>
        <p:spPr>
          <a:xfrm>
            <a:off x="4427984" y="4509120"/>
            <a:ext cx="3960440" cy="1246495"/>
          </a:xfrm>
          <a:prstGeom prst="rect">
            <a:avLst/>
          </a:prstGeom>
          <a:noFill/>
          <a:ln w="19050">
            <a:solidFill>
              <a:srgbClr val="99FF99"/>
            </a:solidFill>
          </a:ln>
        </p:spPr>
        <p:txBody>
          <a:bodyPr wrap="square" rtlCol="0">
            <a:spAutoFit/>
          </a:bodyPr>
          <a:lstStyle/>
          <a:p>
            <a:endParaRPr lang="en-GB" sz="1500" dirty="0" smtClean="0">
              <a:solidFill>
                <a:srgbClr val="99FF99"/>
              </a:solidFill>
            </a:endParaRPr>
          </a:p>
          <a:p>
            <a:r>
              <a:rPr lang="en-GB" sz="1500" dirty="0" smtClean="0">
                <a:solidFill>
                  <a:srgbClr val="99FF99"/>
                </a:solidFill>
              </a:rPr>
              <a:t>  Chairperson rotates om January 1</a:t>
            </a:r>
            <a:r>
              <a:rPr lang="en-GB" sz="1500" baseline="30000" dirty="0" smtClean="0">
                <a:solidFill>
                  <a:srgbClr val="99FF99"/>
                </a:solidFill>
              </a:rPr>
              <a:t>st</a:t>
            </a:r>
            <a:r>
              <a:rPr lang="en-GB" sz="1500" dirty="0" smtClean="0">
                <a:solidFill>
                  <a:srgbClr val="99FF99"/>
                </a:solidFill>
              </a:rPr>
              <a:t> 2015        </a:t>
            </a:r>
          </a:p>
          <a:p>
            <a:endParaRPr lang="en-GB" sz="1500" dirty="0">
              <a:solidFill>
                <a:srgbClr val="99FF99"/>
              </a:solidFill>
            </a:endParaRPr>
          </a:p>
          <a:p>
            <a:r>
              <a:rPr lang="en-GB" sz="1500" dirty="0">
                <a:solidFill>
                  <a:srgbClr val="99FF99"/>
                </a:solidFill>
              </a:rPr>
              <a:t> </a:t>
            </a:r>
            <a:r>
              <a:rPr lang="en-GB" sz="1500" dirty="0" smtClean="0">
                <a:solidFill>
                  <a:srgbClr val="99FF99"/>
                </a:solidFill>
              </a:rPr>
              <a:t>   *</a:t>
            </a:r>
            <a:r>
              <a:rPr lang="en-GB" sz="1500" dirty="0" smtClean="0"/>
              <a:t>Michael </a:t>
            </a:r>
            <a:r>
              <a:rPr lang="en-GB" sz="1500" dirty="0" err="1" smtClean="0"/>
              <a:t>Lindqvist</a:t>
            </a:r>
            <a:r>
              <a:rPr lang="en-GB" sz="1500" dirty="0" smtClean="0"/>
              <a:t> replaces Tom </a:t>
            </a:r>
            <a:r>
              <a:rPr lang="en-GB" sz="1500" dirty="0" err="1" smtClean="0"/>
              <a:t>Muxlow</a:t>
            </a:r>
            <a:endParaRPr lang="en-GB" sz="1500" dirty="0" smtClean="0">
              <a:solidFill>
                <a:srgbClr val="99FF99"/>
              </a:solidFill>
            </a:endParaRPr>
          </a:p>
          <a:p>
            <a:endParaRPr lang="en-GB" sz="1500" dirty="0">
              <a:solidFill>
                <a:srgbClr val="99FF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84120"/>
            <a:ext cx="6696744" cy="1124800"/>
          </a:xfrm>
        </p:spPr>
        <p:txBody>
          <a:bodyPr/>
          <a:lstStyle/>
          <a:p>
            <a:pPr algn="l"/>
            <a:r>
              <a:rPr lang="en-GB" sz="1800" dirty="0" smtClean="0">
                <a:solidFill>
                  <a:schemeClr val="tx1"/>
                </a:solidFill>
                <a:latin typeface="+mn-lt"/>
              </a:rPr>
              <a:t/>
            </a:r>
            <a:br>
              <a:rPr lang="en-GB" sz="1800" dirty="0" smtClean="0">
                <a:solidFill>
                  <a:schemeClr val="tx1"/>
                </a:solidFill>
                <a:latin typeface="+mn-lt"/>
              </a:rPr>
            </a:br>
            <a:r>
              <a:rPr lang="en-GB" sz="1800" dirty="0">
                <a:solidFill>
                  <a:schemeClr val="tx1"/>
                </a:solidFill>
                <a:latin typeface="+mn-lt"/>
              </a:rPr>
              <a:t/>
            </a:r>
            <a:br>
              <a:rPr lang="en-GB" sz="1800" dirty="0">
                <a:solidFill>
                  <a:schemeClr val="tx1"/>
                </a:solidFill>
                <a:latin typeface="+mn-lt"/>
              </a:rPr>
            </a:br>
            <a:r>
              <a:rPr lang="en-GB" sz="3200" dirty="0" smtClean="0">
                <a:solidFill>
                  <a:srgbClr val="FFC000"/>
                </a:solidFill>
                <a:effectLst>
                  <a:outerShdw blurRad="38100" dist="38100" dir="2700000" algn="tl">
                    <a:srgbClr val="000000">
                      <a:alpha val="43137"/>
                    </a:srgbClr>
                  </a:outerShdw>
                </a:effectLst>
              </a:rPr>
              <a:t>Recent Additions to EVN Facilities</a:t>
            </a:r>
            <a:br>
              <a:rPr lang="en-GB" sz="3200" dirty="0" smtClean="0">
                <a:solidFill>
                  <a:srgbClr val="FFC000"/>
                </a:solidFill>
                <a:effectLst>
                  <a:outerShdw blurRad="38100" dist="38100" dir="2700000" algn="tl">
                    <a:srgbClr val="000000">
                      <a:alpha val="43137"/>
                    </a:srgbClr>
                  </a:outerShdw>
                </a:effectLst>
              </a:rPr>
            </a:br>
            <a:r>
              <a:rPr lang="en-GB" sz="1800" dirty="0" smtClean="0">
                <a:solidFill>
                  <a:schemeClr val="tx1"/>
                </a:solidFill>
                <a:latin typeface="+mn-lt"/>
              </a:rPr>
              <a:t/>
            </a:r>
            <a:br>
              <a:rPr lang="en-GB" sz="1800" dirty="0" smtClean="0">
                <a:solidFill>
                  <a:schemeClr val="tx1"/>
                </a:solidFill>
                <a:latin typeface="+mn-lt"/>
              </a:rPr>
            </a:br>
            <a:r>
              <a:rPr lang="en-GB" sz="1800" dirty="0" smtClean="0">
                <a:solidFill>
                  <a:schemeClr val="tx1"/>
                </a:solidFill>
                <a:latin typeface="+mn-lt"/>
              </a:rPr>
              <a:t>The </a:t>
            </a:r>
            <a:r>
              <a:rPr lang="en-GB" sz="1800" dirty="0">
                <a:solidFill>
                  <a:schemeClr val="tx1"/>
                </a:solidFill>
                <a:latin typeface="+mn-lt"/>
              </a:rPr>
              <a:t>new 65m </a:t>
            </a:r>
            <a:r>
              <a:rPr lang="en-GB" sz="1800" dirty="0" err="1">
                <a:solidFill>
                  <a:schemeClr val="tx1"/>
                </a:solidFill>
                <a:latin typeface="+mn-lt"/>
              </a:rPr>
              <a:t>Tianma</a:t>
            </a:r>
            <a:r>
              <a:rPr lang="en-GB" sz="1800" dirty="0">
                <a:solidFill>
                  <a:schemeClr val="tx1"/>
                </a:solidFill>
                <a:latin typeface="+mn-lt"/>
              </a:rPr>
              <a:t> (Shanghai) </a:t>
            </a:r>
            <a:r>
              <a:rPr lang="en-GB" sz="1800" dirty="0" smtClean="0">
                <a:solidFill>
                  <a:schemeClr val="tx1"/>
                </a:solidFill>
                <a:latin typeface="+mn-lt"/>
              </a:rPr>
              <a:t/>
            </a:r>
            <a:br>
              <a:rPr lang="en-GB" sz="1800" dirty="0" smtClean="0">
                <a:solidFill>
                  <a:schemeClr val="tx1"/>
                </a:solidFill>
                <a:latin typeface="+mn-lt"/>
              </a:rPr>
            </a:br>
            <a:r>
              <a:rPr lang="en-GB" sz="1800" dirty="0" smtClean="0">
                <a:solidFill>
                  <a:schemeClr val="tx1"/>
                </a:solidFill>
                <a:latin typeface="+mn-lt"/>
              </a:rPr>
              <a:t>telescope </a:t>
            </a:r>
            <a:r>
              <a:rPr lang="en-GB" sz="1800" dirty="0">
                <a:solidFill>
                  <a:schemeClr val="tx1"/>
                </a:solidFill>
                <a:latin typeface="+mn-lt"/>
              </a:rPr>
              <a:t>will become available for </a:t>
            </a:r>
            <a:r>
              <a:rPr lang="en-GB" sz="1800" dirty="0" smtClean="0">
                <a:solidFill>
                  <a:schemeClr val="tx1"/>
                </a:solidFill>
                <a:latin typeface="+mn-lt"/>
              </a:rPr>
              <a:t/>
            </a:r>
            <a:br>
              <a:rPr lang="en-GB" sz="1800" dirty="0" smtClean="0">
                <a:solidFill>
                  <a:schemeClr val="tx1"/>
                </a:solidFill>
                <a:latin typeface="+mn-lt"/>
              </a:rPr>
            </a:br>
            <a:r>
              <a:rPr lang="en-GB" sz="1800" dirty="0" smtClean="0">
                <a:solidFill>
                  <a:schemeClr val="tx1"/>
                </a:solidFill>
                <a:latin typeface="+mn-lt"/>
              </a:rPr>
              <a:t>EVN operations </a:t>
            </a:r>
            <a:r>
              <a:rPr lang="en-GB" sz="1800" dirty="0">
                <a:solidFill>
                  <a:schemeClr val="tx1"/>
                </a:solidFill>
                <a:latin typeface="+mn-lt"/>
              </a:rPr>
              <a:t>from Session 1 2015</a:t>
            </a:r>
            <a:r>
              <a:rPr lang="en-GB" sz="1800" dirty="0" smtClean="0">
                <a:solidFill>
                  <a:schemeClr val="tx1"/>
                </a:solidFill>
                <a:latin typeface="+mn-lt"/>
              </a:rPr>
              <a:t>.</a:t>
            </a:r>
            <a:br>
              <a:rPr lang="en-GB" sz="1800" dirty="0" smtClean="0">
                <a:solidFill>
                  <a:schemeClr val="tx1"/>
                </a:solidFill>
                <a:latin typeface="+mn-lt"/>
              </a:rPr>
            </a:br>
            <a:r>
              <a:rPr lang="en-GB" sz="1800" dirty="0" smtClean="0">
                <a:solidFill>
                  <a:schemeClr val="tx1"/>
                </a:solidFill>
                <a:latin typeface="+mn-lt"/>
              </a:rPr>
              <a:t/>
            </a:r>
            <a:br>
              <a:rPr lang="en-GB" sz="1800" dirty="0" smtClean="0">
                <a:solidFill>
                  <a:schemeClr val="tx1"/>
                </a:solidFill>
                <a:latin typeface="+mn-lt"/>
              </a:rPr>
            </a:br>
            <a:r>
              <a:rPr lang="en-GB" sz="1800" dirty="0" smtClean="0">
                <a:solidFill>
                  <a:schemeClr val="tx1"/>
                </a:solidFill>
                <a:latin typeface="+mn-lt"/>
              </a:rPr>
              <a:t>Default is still </a:t>
            </a:r>
            <a:r>
              <a:rPr lang="en-GB" sz="1800" dirty="0" err="1" smtClean="0">
                <a:solidFill>
                  <a:schemeClr val="tx1"/>
                </a:solidFill>
                <a:latin typeface="+mn-lt"/>
              </a:rPr>
              <a:t>Sheshan</a:t>
            </a:r>
            <a:r>
              <a:rPr lang="en-GB" sz="1800" dirty="0" smtClean="0">
                <a:solidFill>
                  <a:schemeClr val="tx1"/>
                </a:solidFill>
                <a:latin typeface="+mn-lt"/>
              </a:rPr>
              <a:t> (25m) </a:t>
            </a:r>
            <a:br>
              <a:rPr lang="en-GB" sz="1800" dirty="0" smtClean="0">
                <a:solidFill>
                  <a:schemeClr val="tx1"/>
                </a:solidFill>
                <a:latin typeface="+mn-lt"/>
              </a:rPr>
            </a:br>
            <a:r>
              <a:rPr lang="en-GB" sz="1800" dirty="0" smtClean="0">
                <a:solidFill>
                  <a:schemeClr val="tx1"/>
                </a:solidFill>
                <a:latin typeface="+mn-lt"/>
              </a:rPr>
              <a:t>so additional scientific justification</a:t>
            </a:r>
            <a:br>
              <a:rPr lang="en-GB" sz="1800" dirty="0" smtClean="0">
                <a:solidFill>
                  <a:schemeClr val="tx1"/>
                </a:solidFill>
                <a:latin typeface="+mn-lt"/>
              </a:rPr>
            </a:br>
            <a:r>
              <a:rPr lang="en-GB" sz="1800" dirty="0" smtClean="0">
                <a:solidFill>
                  <a:schemeClr val="tx1"/>
                </a:solidFill>
                <a:latin typeface="+mn-lt"/>
              </a:rPr>
              <a:t>is required </a:t>
            </a:r>
            <a:br>
              <a:rPr lang="en-GB" sz="1800" dirty="0" smtClean="0">
                <a:solidFill>
                  <a:schemeClr val="tx1"/>
                </a:solidFill>
                <a:latin typeface="+mn-lt"/>
              </a:rPr>
            </a:br>
            <a:r>
              <a:rPr lang="en-GB" sz="1800" dirty="0">
                <a:solidFill>
                  <a:schemeClr val="tx1"/>
                </a:solidFill>
                <a:latin typeface="+mn-lt"/>
              </a:rPr>
              <a:t/>
            </a:r>
            <a:br>
              <a:rPr lang="en-GB" sz="1800" dirty="0">
                <a:solidFill>
                  <a:schemeClr val="tx1"/>
                </a:solidFill>
                <a:latin typeface="+mn-lt"/>
              </a:rPr>
            </a:br>
            <a:r>
              <a:rPr lang="en-GB" sz="1800" dirty="0" smtClean="0">
                <a:solidFill>
                  <a:schemeClr val="tx1"/>
                </a:solidFill>
                <a:latin typeface="+mn-lt"/>
              </a:rPr>
              <a:t>See </a:t>
            </a:r>
            <a:r>
              <a:rPr lang="en-GB" sz="1800" dirty="0">
                <a:solidFill>
                  <a:schemeClr val="tx1"/>
                </a:solidFill>
                <a:latin typeface="+mn-lt"/>
              </a:rPr>
              <a:t>the EVN Status Table for details.</a:t>
            </a:r>
            <a:br>
              <a:rPr lang="en-GB" sz="1800" dirty="0">
                <a:solidFill>
                  <a:schemeClr val="tx1"/>
                </a:solidFill>
                <a:latin typeface="+mn-lt"/>
              </a:rPr>
            </a:br>
            <a:r>
              <a:rPr lang="en-GB" sz="1800" dirty="0" smtClean="0">
                <a:solidFill>
                  <a:schemeClr val="tx1"/>
                </a:solidFill>
                <a:latin typeface="+mn-lt"/>
              </a:rPr>
              <a:t/>
            </a:r>
            <a:br>
              <a:rPr lang="en-GB" sz="1800" dirty="0" smtClean="0">
                <a:solidFill>
                  <a:schemeClr val="tx1"/>
                </a:solidFill>
                <a:latin typeface="+mn-lt"/>
              </a:rPr>
            </a:br>
            <a:r>
              <a:rPr lang="en-GB" sz="1600" dirty="0">
                <a:solidFill>
                  <a:schemeClr val="tx1"/>
                </a:solidFill>
                <a:latin typeface="+mn-lt"/>
              </a:rPr>
              <a:t/>
            </a:r>
            <a:br>
              <a:rPr lang="en-GB" sz="1600" dirty="0">
                <a:solidFill>
                  <a:schemeClr val="tx1"/>
                </a:solidFill>
                <a:latin typeface="+mn-lt"/>
              </a:rPr>
            </a:b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a:t>
            </a:r>
            <a:endParaRPr lang="en-GB"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48681"/>
            <a:ext cx="4608512" cy="3016482"/>
          </a:xfrm>
          <a:prstGeom prst="rect">
            <a:avLst/>
          </a:prstGeom>
        </p:spPr>
      </p:pic>
      <p:sp>
        <p:nvSpPr>
          <p:cNvPr id="6" name="TextBox 5"/>
          <p:cNvSpPr txBox="1"/>
          <p:nvPr/>
        </p:nvSpPr>
        <p:spPr>
          <a:xfrm>
            <a:off x="3563888" y="3623533"/>
            <a:ext cx="5724128" cy="3785652"/>
          </a:xfrm>
          <a:prstGeom prst="rect">
            <a:avLst/>
          </a:prstGeom>
          <a:noFill/>
        </p:spPr>
        <p:txBody>
          <a:bodyPr wrap="square" rtlCol="0">
            <a:spAutoFit/>
          </a:bodyPr>
          <a:lstStyle/>
          <a:p>
            <a:r>
              <a:rPr lang="en-GB" dirty="0"/>
              <a:t>The Korean VLBI Network (KVN) has now become an Associate Member of the EVN (as from January 2014). </a:t>
            </a:r>
            <a:r>
              <a:rPr lang="en-GB" dirty="0" smtClean="0"/>
              <a:t>3 21m antennas available: </a:t>
            </a:r>
            <a:r>
              <a:rPr lang="en-GB" dirty="0" err="1" smtClean="0"/>
              <a:t>Yonsai</a:t>
            </a:r>
            <a:r>
              <a:rPr lang="en-GB" dirty="0" smtClean="0"/>
              <a:t>, Ulsan, </a:t>
            </a:r>
            <a:r>
              <a:rPr lang="en-GB" dirty="0" err="1" smtClean="0"/>
              <a:t>Tamna</a:t>
            </a:r>
            <a:r>
              <a:rPr lang="en-GB" dirty="0"/>
              <a:t/>
            </a:r>
            <a:br>
              <a:rPr lang="en-GB" dirty="0"/>
            </a:br>
            <a:r>
              <a:rPr lang="en-GB" dirty="0"/>
              <a:t/>
            </a:r>
            <a:br>
              <a:rPr lang="en-GB" dirty="0"/>
            </a:br>
            <a:r>
              <a:rPr lang="en-GB" dirty="0"/>
              <a:t>KVN telescopes may be requested for EVN observations at 1.3cm and 7mm wavelengths.</a:t>
            </a:r>
            <a:br>
              <a:rPr lang="en-GB" dirty="0"/>
            </a:br>
            <a:r>
              <a:rPr lang="en-GB" dirty="0"/>
              <a:t/>
            </a:r>
            <a:br>
              <a:rPr lang="en-GB" dirty="0"/>
            </a:br>
            <a:r>
              <a:rPr lang="en-GB" dirty="0"/>
              <a:t> For  more details regarding the KVN, see:</a:t>
            </a:r>
            <a:br>
              <a:rPr lang="en-GB" dirty="0"/>
            </a:br>
            <a:r>
              <a:rPr lang="en-GB" dirty="0">
                <a:hlinkClick r:id="rId3"/>
              </a:rPr>
              <a:t>http://</a:t>
            </a:r>
            <a:r>
              <a:rPr lang="en-GB" dirty="0" smtClean="0">
                <a:hlinkClick r:id="rId3"/>
              </a:rPr>
              <a:t>kvnweb.kasi.re.kr/en/en_normal_info.php</a:t>
            </a:r>
            <a:endParaRPr lang="en-GB" dirty="0" smtClean="0"/>
          </a:p>
          <a:p>
            <a:r>
              <a:rPr lang="en-GB" dirty="0"/>
              <a:t/>
            </a:r>
            <a:br>
              <a:rPr lang="en-GB" dirty="0"/>
            </a:br>
            <a:endParaRPr lang="en-GB" dirty="0"/>
          </a:p>
        </p:txBody>
      </p:sp>
      <p:pic>
        <p:nvPicPr>
          <p:cNvPr id="3" name="Picture 2" descr="http://i1.daumcdn.net/thumb/R750x0/?fname=http%3A%2F%2Fcfs4.tistory.com%2Fimage%2F14%2Ftistory%2F2008%2F04%2F17%2F17%2F21%2F48070890bc5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7" y="3501008"/>
            <a:ext cx="3387843" cy="31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0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91264" cy="5928320"/>
          </a:xfrm>
        </p:spPr>
        <p:txBody>
          <a:bodyPr/>
          <a:lstStyle/>
          <a:p>
            <a:pPr algn="l"/>
            <a:r>
              <a:rPr lang="en-GB" sz="2800" dirty="0" smtClean="0">
                <a:solidFill>
                  <a:srgbClr val="FFC000"/>
                </a:solidFill>
                <a:latin typeface="+mn-lt"/>
              </a:rPr>
              <a:t/>
            </a:r>
            <a:br>
              <a:rPr lang="en-GB" sz="2800" dirty="0" smtClean="0">
                <a:solidFill>
                  <a:srgbClr val="FFC000"/>
                </a:solidFill>
                <a:latin typeface="+mn-lt"/>
              </a:rPr>
            </a:br>
            <a:r>
              <a:rPr lang="en-GB" sz="2800" dirty="0" smtClean="0">
                <a:solidFill>
                  <a:srgbClr val="FFC000"/>
                </a:solidFill>
                <a:effectLst/>
                <a:latin typeface="+mn-lt"/>
              </a:rPr>
              <a:t>   </a:t>
            </a:r>
            <a:r>
              <a:rPr lang="en-GB" sz="2800" dirty="0" smtClean="0">
                <a:solidFill>
                  <a:srgbClr val="FFC000"/>
                </a:solidFill>
                <a:effectLst>
                  <a:outerShdw blurRad="38100" dist="38100" dir="2700000" algn="tl">
                    <a:srgbClr val="000000">
                      <a:alpha val="43137"/>
                    </a:srgbClr>
                  </a:outerShdw>
                </a:effectLst>
                <a:latin typeface="+mn-lt"/>
              </a:rPr>
              <a:t>Use </a:t>
            </a:r>
            <a:r>
              <a:rPr lang="en-GB" sz="2800" dirty="0">
                <a:solidFill>
                  <a:srgbClr val="FFC000"/>
                </a:solidFill>
                <a:effectLst>
                  <a:outerShdw blurRad="38100" dist="38100" dir="2700000" algn="tl">
                    <a:srgbClr val="000000">
                      <a:alpha val="43137"/>
                    </a:srgbClr>
                  </a:outerShdw>
                </a:effectLst>
                <a:latin typeface="+mn-lt"/>
              </a:rPr>
              <a:t>of Australian VLBI Network </a:t>
            </a:r>
            <a:r>
              <a:rPr lang="en-GB" sz="2800" dirty="0" smtClean="0">
                <a:solidFill>
                  <a:srgbClr val="FFC000"/>
                </a:solidFill>
                <a:effectLst>
                  <a:outerShdw blurRad="38100" dist="38100" dir="2700000" algn="tl">
                    <a:srgbClr val="000000">
                      <a:alpha val="43137"/>
                    </a:srgbClr>
                  </a:outerShdw>
                </a:effectLst>
                <a:latin typeface="+mn-lt"/>
              </a:rPr>
              <a:t>Antennas (LBA) </a:t>
            </a:r>
            <a:r>
              <a:rPr lang="en-GB" sz="1800" dirty="0" smtClean="0">
                <a:solidFill>
                  <a:schemeClr val="tx1"/>
                </a:solidFill>
                <a:effectLst/>
                <a:latin typeface="+mn-lt"/>
              </a:rPr>
              <a:t/>
            </a:r>
            <a:br>
              <a:rPr lang="en-GB" sz="1800" dirty="0" smtClean="0">
                <a:solidFill>
                  <a:schemeClr val="tx1"/>
                </a:solidFill>
                <a:effectLst/>
                <a:latin typeface="+mn-lt"/>
              </a:rPr>
            </a:br>
            <a:r>
              <a:rPr lang="en-GB" sz="1800" dirty="0">
                <a:solidFill>
                  <a:schemeClr val="tx1"/>
                </a:solidFill>
                <a:effectLst/>
                <a:latin typeface="+mn-lt"/>
              </a:rPr>
              <a:t/>
            </a:r>
            <a:br>
              <a:rPr lang="en-GB" sz="1800" dirty="0">
                <a:solidFill>
                  <a:schemeClr val="tx1"/>
                </a:solidFill>
                <a:effectLst/>
                <a:latin typeface="+mn-lt"/>
              </a:rPr>
            </a:br>
            <a:r>
              <a:rPr lang="en-GB" sz="1800" dirty="0" smtClean="0">
                <a:solidFill>
                  <a:schemeClr val="tx1"/>
                </a:solidFill>
                <a:effectLst>
                  <a:outerShdw blurRad="38100" dist="38100" dir="2700000" algn="tl">
                    <a:srgbClr val="000000">
                      <a:alpha val="43137"/>
                    </a:srgbClr>
                  </a:outerShdw>
                </a:effectLst>
                <a:latin typeface="+mn-lt"/>
              </a:rPr>
              <a:t>Starting </a:t>
            </a:r>
            <a:r>
              <a:rPr lang="en-GB" sz="1800" dirty="0">
                <a:solidFill>
                  <a:schemeClr val="tx1"/>
                </a:solidFill>
                <a:effectLst>
                  <a:outerShdw blurRad="38100" dist="38100" dir="2700000" algn="tl">
                    <a:srgbClr val="000000">
                      <a:alpha val="43137"/>
                    </a:srgbClr>
                  </a:outerShdw>
                </a:effectLst>
                <a:latin typeface="+mn-lt"/>
              </a:rPr>
              <a:t>in Session 1 2015, some </a:t>
            </a:r>
            <a:r>
              <a:rPr lang="en-GB" sz="1800" dirty="0" smtClean="0">
                <a:solidFill>
                  <a:schemeClr val="tx1"/>
                </a:solidFill>
                <a:effectLst>
                  <a:outerShdw blurRad="38100" dist="38100" dir="2700000" algn="tl">
                    <a:srgbClr val="000000">
                      <a:alpha val="43137"/>
                    </a:srgbClr>
                  </a:outerShdw>
                </a:effectLst>
                <a:latin typeface="+mn-lt"/>
              </a:rPr>
              <a:t>Australian Long </a:t>
            </a:r>
            <a:r>
              <a:rPr lang="en-GB" sz="1800" dirty="0">
                <a:solidFill>
                  <a:schemeClr val="tx1"/>
                </a:solidFill>
                <a:effectLst>
                  <a:outerShdw blurRad="38100" dist="38100" dir="2700000" algn="tl">
                    <a:srgbClr val="000000">
                      <a:alpha val="43137"/>
                    </a:srgbClr>
                  </a:outerShdw>
                </a:effectLst>
                <a:latin typeface="+mn-lt"/>
              </a:rPr>
              <a:t>Baseline Array (LBA) time </a:t>
            </a:r>
            <a:r>
              <a:rPr lang="en-GB" sz="1800" dirty="0" smtClean="0">
                <a:solidFill>
                  <a:schemeClr val="tx1"/>
                </a:solidFill>
                <a:effectLst>
                  <a:outerShdw blurRad="38100" dist="38100" dir="2700000" algn="tl">
                    <a:srgbClr val="000000">
                      <a:alpha val="43137"/>
                    </a:srgbClr>
                  </a:outerShdw>
                </a:effectLst>
                <a:latin typeface="+mn-lt"/>
              </a:rPr>
              <a:t>has been </a:t>
            </a:r>
            <a:r>
              <a:rPr lang="en-GB" sz="1800" dirty="0">
                <a:solidFill>
                  <a:schemeClr val="tx1"/>
                </a:solidFill>
                <a:effectLst>
                  <a:outerShdw blurRad="38100" dist="38100" dir="2700000" algn="tl">
                    <a:srgbClr val="000000">
                      <a:alpha val="43137"/>
                    </a:srgbClr>
                  </a:outerShdw>
                </a:effectLst>
                <a:latin typeface="+mn-lt"/>
              </a:rPr>
              <a:t>made available </a:t>
            </a:r>
            <a:r>
              <a:rPr lang="en-GB" sz="1800" dirty="0" smtClean="0">
                <a:solidFill>
                  <a:schemeClr val="tx1"/>
                </a:solidFill>
                <a:effectLst>
                  <a:outerShdw blurRad="38100" dist="38100" dir="2700000" algn="tl">
                    <a:srgbClr val="000000">
                      <a:alpha val="43137"/>
                    </a:srgbClr>
                  </a:outerShdw>
                </a:effectLst>
                <a:latin typeface="+mn-lt"/>
              </a:rPr>
              <a:t>for  simultaneous </a:t>
            </a:r>
            <a:r>
              <a:rPr lang="en-GB" sz="1800" dirty="0">
                <a:solidFill>
                  <a:schemeClr val="tx1"/>
                </a:solidFill>
                <a:effectLst>
                  <a:outerShdw blurRad="38100" dist="38100" dir="2700000" algn="tl">
                    <a:srgbClr val="000000">
                      <a:alpha val="43137"/>
                    </a:srgbClr>
                  </a:outerShdw>
                </a:effectLst>
                <a:latin typeface="+mn-lt"/>
              </a:rPr>
              <a:t>scheduling with the EVN, thus enabling </a:t>
            </a:r>
            <a:r>
              <a:rPr lang="en-GB" sz="1800" dirty="0" smtClean="0">
                <a:solidFill>
                  <a:schemeClr val="tx1"/>
                </a:solidFill>
                <a:effectLst>
                  <a:outerShdw blurRad="38100" dist="38100" dir="2700000" algn="tl">
                    <a:srgbClr val="000000">
                      <a:alpha val="43137"/>
                    </a:srgbClr>
                  </a:outerShdw>
                </a:effectLst>
                <a:latin typeface="+mn-lt"/>
              </a:rPr>
              <a:t>the possibility </a:t>
            </a:r>
            <a:r>
              <a:rPr lang="en-GB" sz="1800" dirty="0">
                <a:solidFill>
                  <a:schemeClr val="tx1"/>
                </a:solidFill>
                <a:effectLst>
                  <a:outerShdw blurRad="38100" dist="38100" dir="2700000" algn="tl">
                    <a:srgbClr val="000000">
                      <a:alpha val="43137"/>
                    </a:srgbClr>
                  </a:outerShdw>
                </a:effectLst>
                <a:latin typeface="+mn-lt"/>
              </a:rPr>
              <a:t>of joint LBA/EVN observations in that and future </a:t>
            </a:r>
            <a:r>
              <a:rPr lang="en-GB" sz="1800" dirty="0" smtClean="0">
                <a:solidFill>
                  <a:schemeClr val="tx1"/>
                </a:solidFill>
                <a:effectLst>
                  <a:outerShdw blurRad="38100" dist="38100" dir="2700000" algn="tl">
                    <a:srgbClr val="000000">
                      <a:alpha val="43137"/>
                    </a:srgbClr>
                  </a:outerShdw>
                </a:effectLst>
                <a:latin typeface="+mn-lt"/>
              </a:rPr>
              <a:t>disc  sessions.</a:t>
            </a:r>
            <a:br>
              <a:rPr lang="en-GB" sz="1800" dirty="0" smtClean="0">
                <a:solidFill>
                  <a:schemeClr val="tx1"/>
                </a:solidFill>
                <a:effectLst>
                  <a:outerShdw blurRad="38100" dist="38100" dir="2700000" algn="tl">
                    <a:srgbClr val="000000">
                      <a:alpha val="43137"/>
                    </a:srgbClr>
                  </a:outerShdw>
                </a:effectLst>
                <a:latin typeface="+mn-lt"/>
              </a:rPr>
            </a:b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Proposals </a:t>
            </a:r>
            <a:r>
              <a:rPr lang="en-GB" sz="1800" dirty="0">
                <a:solidFill>
                  <a:schemeClr val="tx1"/>
                </a:solidFill>
                <a:effectLst>
                  <a:outerShdw blurRad="38100" dist="38100" dir="2700000" algn="tl">
                    <a:srgbClr val="000000">
                      <a:alpha val="43137"/>
                    </a:srgbClr>
                  </a:outerShdw>
                </a:effectLst>
                <a:latin typeface="+mn-lt"/>
              </a:rPr>
              <a:t>for joint LBA/EVN observations in session 2/2015 must be submitted separately </a:t>
            </a:r>
            <a:r>
              <a:rPr lang="en-GB" sz="1800" dirty="0" smtClean="0">
                <a:solidFill>
                  <a:schemeClr val="tx1"/>
                </a:solidFill>
                <a:effectLst>
                  <a:outerShdw blurRad="38100" dist="38100" dir="2700000" algn="tl">
                    <a:srgbClr val="000000">
                      <a:alpha val="43137"/>
                    </a:srgbClr>
                  </a:outerShdw>
                </a:effectLst>
                <a:latin typeface="+mn-lt"/>
              </a:rPr>
              <a:t>to both </a:t>
            </a:r>
            <a:r>
              <a:rPr lang="en-GB" sz="1800" dirty="0">
                <a:solidFill>
                  <a:schemeClr val="tx1"/>
                </a:solidFill>
                <a:effectLst>
                  <a:outerShdw blurRad="38100" dist="38100" dir="2700000" algn="tl">
                    <a:srgbClr val="000000">
                      <a:alpha val="43137"/>
                    </a:srgbClr>
                  </a:outerShdw>
                </a:effectLst>
                <a:latin typeface="+mn-lt"/>
              </a:rPr>
              <a:t>the LBA and </a:t>
            </a:r>
            <a:r>
              <a:rPr lang="en-GB" sz="1800" dirty="0" smtClean="0">
                <a:solidFill>
                  <a:schemeClr val="tx1"/>
                </a:solidFill>
                <a:effectLst>
                  <a:outerShdw blurRad="38100" dist="38100" dir="2700000" algn="tl">
                    <a:srgbClr val="000000">
                      <a:alpha val="43137"/>
                    </a:srgbClr>
                  </a:outerShdw>
                </a:effectLst>
                <a:latin typeface="+mn-lt"/>
              </a:rPr>
              <a:t>EVN:</a:t>
            </a:r>
            <a:br>
              <a:rPr lang="en-GB" sz="1800" dirty="0" smtClean="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LBA </a:t>
            </a:r>
            <a:r>
              <a:rPr lang="en-GB" sz="1800" dirty="0">
                <a:solidFill>
                  <a:schemeClr val="tx1"/>
                </a:solidFill>
                <a:effectLst>
                  <a:outerShdw blurRad="38100" dist="38100" dir="2700000" algn="tl">
                    <a:srgbClr val="000000">
                      <a:alpha val="43137"/>
                    </a:srgbClr>
                  </a:outerShdw>
                </a:effectLst>
                <a:latin typeface="+mn-lt"/>
              </a:rPr>
              <a:t>in their 15 Dec 2014 deadline. </a:t>
            </a:r>
            <a:r>
              <a:rPr lang="en-GB" sz="1800" dirty="0" smtClean="0">
                <a:solidFill>
                  <a:schemeClr val="tx1"/>
                </a:solidFill>
                <a:effectLst>
                  <a:outerShdw blurRad="38100" dist="38100" dir="2700000" algn="tl">
                    <a:srgbClr val="000000">
                      <a:alpha val="43137"/>
                    </a:srgbClr>
                  </a:outerShdw>
                </a:effectLst>
                <a:latin typeface="+mn-lt"/>
              </a:rPr>
              <a:t/>
            </a:r>
            <a:br>
              <a:rPr lang="en-GB" sz="1800" dirty="0" smtClean="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EVN in their 1 </a:t>
            </a:r>
            <a:r>
              <a:rPr lang="en-GB" sz="1800" dirty="0">
                <a:solidFill>
                  <a:schemeClr val="tx1"/>
                </a:solidFill>
                <a:effectLst>
                  <a:outerShdw blurRad="38100" dist="38100" dir="2700000" algn="tl">
                    <a:srgbClr val="000000">
                      <a:alpha val="43137"/>
                    </a:srgbClr>
                  </a:outerShdw>
                </a:effectLst>
                <a:latin typeface="+mn-lt"/>
              </a:rPr>
              <a:t>Feb 2015 </a:t>
            </a:r>
            <a:r>
              <a:rPr lang="en-GB" sz="1800" dirty="0" smtClean="0">
                <a:solidFill>
                  <a:schemeClr val="tx1"/>
                </a:solidFill>
                <a:effectLst>
                  <a:outerShdw blurRad="38100" dist="38100" dir="2700000" algn="tl">
                    <a:srgbClr val="000000">
                      <a:alpha val="43137"/>
                    </a:srgbClr>
                  </a:outerShdw>
                </a:effectLst>
                <a:latin typeface="+mn-lt"/>
              </a:rPr>
              <a:t>deadline.</a:t>
            </a: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
            </a:r>
            <a:br>
              <a:rPr lang="en-GB" sz="1800" dirty="0" smtClean="0">
                <a:solidFill>
                  <a:schemeClr val="tx1"/>
                </a:solidFill>
                <a:effectLst>
                  <a:outerShdw blurRad="38100" dist="38100" dir="2700000" algn="tl">
                    <a:srgbClr val="000000">
                      <a:alpha val="43137"/>
                    </a:srgbClr>
                  </a:outerShdw>
                </a:effectLst>
                <a:latin typeface="+mn-lt"/>
              </a:rPr>
            </a:b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
            </a:r>
            <a:br>
              <a:rPr lang="en-GB" sz="1800" dirty="0" smtClean="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rPr>
              <a:t>For details </a:t>
            </a:r>
            <a:r>
              <a:rPr lang="en-GB" sz="1800" dirty="0">
                <a:solidFill>
                  <a:schemeClr val="tx1"/>
                </a:solidFill>
                <a:effectLst>
                  <a:outerShdw blurRad="38100" dist="38100" dir="2700000" algn="tl">
                    <a:srgbClr val="000000">
                      <a:alpha val="43137"/>
                    </a:srgbClr>
                  </a:outerShdw>
                </a:effectLst>
                <a:latin typeface="+mn-lt"/>
              </a:rPr>
              <a:t>regarding proposing </a:t>
            </a:r>
            <a:r>
              <a:rPr lang="en-GB" sz="1800" dirty="0" smtClean="0">
                <a:solidFill>
                  <a:schemeClr val="tx1"/>
                </a:solidFill>
                <a:effectLst>
                  <a:outerShdw blurRad="38100" dist="38100" dir="2700000" algn="tl">
                    <a:srgbClr val="000000">
                      <a:alpha val="43137"/>
                    </a:srgbClr>
                  </a:outerShdw>
                </a:effectLst>
                <a:latin typeface="+mn-lt"/>
              </a:rPr>
              <a:t>on </a:t>
            </a:r>
            <a:r>
              <a:rPr lang="en-GB" sz="1800" dirty="0">
                <a:solidFill>
                  <a:schemeClr val="tx1"/>
                </a:solidFill>
                <a:effectLst>
                  <a:outerShdw blurRad="38100" dist="38100" dir="2700000" algn="tl">
                    <a:srgbClr val="000000">
                      <a:alpha val="43137"/>
                    </a:srgbClr>
                  </a:outerShdw>
                </a:effectLst>
                <a:latin typeface="+mn-lt"/>
              </a:rPr>
              <a:t>the LBA, see:</a:t>
            </a:r>
            <a:br>
              <a:rPr lang="en-GB" sz="1800" dirty="0">
                <a:solidFill>
                  <a:schemeClr val="tx1"/>
                </a:solidFill>
                <a:effectLst>
                  <a:outerShdw blurRad="38100" dist="38100" dir="2700000" algn="tl">
                    <a:srgbClr val="000000">
                      <a:alpha val="43137"/>
                    </a:srgbClr>
                  </a:outerShdw>
                </a:effectLst>
                <a:latin typeface="+mn-lt"/>
              </a:rPr>
            </a:br>
            <a:r>
              <a:rPr lang="en-GB" sz="1800" dirty="0">
                <a:solidFill>
                  <a:schemeClr val="tx1"/>
                </a:solidFill>
                <a:effectLst>
                  <a:outerShdw blurRad="38100" dist="38100" dir="2700000" algn="tl">
                    <a:srgbClr val="000000">
                      <a:alpha val="43137"/>
                    </a:srgbClr>
                  </a:outerShdw>
                </a:effectLst>
                <a:latin typeface="+mn-lt"/>
                <a:hlinkClick r:id="rId2"/>
              </a:rPr>
              <a:t>http://</a:t>
            </a:r>
            <a:r>
              <a:rPr lang="en-GB" sz="1800" dirty="0" smtClean="0">
                <a:solidFill>
                  <a:schemeClr val="tx1"/>
                </a:solidFill>
                <a:effectLst>
                  <a:outerShdw blurRad="38100" dist="38100" dir="2700000" algn="tl">
                    <a:srgbClr val="000000">
                      <a:alpha val="43137"/>
                    </a:srgbClr>
                  </a:outerShdw>
                </a:effectLst>
                <a:latin typeface="+mn-lt"/>
                <a:hlinkClick r:id="rId2"/>
              </a:rPr>
              <a:t>www.atnf.csiro.au/observers/apply/avail.html</a:t>
            </a:r>
            <a:r>
              <a:rPr lang="en-GB" sz="1800" dirty="0" smtClean="0">
                <a:solidFill>
                  <a:schemeClr val="tx1"/>
                </a:solidFill>
                <a:effectLst>
                  <a:outerShdw blurRad="38100" dist="38100" dir="2700000" algn="tl">
                    <a:srgbClr val="000000">
                      <a:alpha val="43137"/>
                    </a:srgbClr>
                  </a:outerShdw>
                </a:effectLst>
                <a:latin typeface="+mn-lt"/>
              </a:rPr>
              <a:t/>
            </a:r>
            <a:br>
              <a:rPr lang="en-GB" sz="1800" dirty="0" smtClean="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outerShdw blurRad="38100" dist="38100" dir="2700000" algn="tl">
                    <a:srgbClr val="000000">
                      <a:alpha val="43137"/>
                    </a:srgbClr>
                  </a:outerShdw>
                </a:effectLst>
                <a:latin typeface="+mn-lt"/>
                <a:hlinkClick r:id="rId3"/>
              </a:rPr>
              <a:t>http</a:t>
            </a:r>
            <a:r>
              <a:rPr lang="en-GB" sz="1800" dirty="0">
                <a:solidFill>
                  <a:schemeClr val="tx1"/>
                </a:solidFill>
                <a:effectLst>
                  <a:outerShdw blurRad="38100" dist="38100" dir="2700000" algn="tl">
                    <a:srgbClr val="000000">
                      <a:alpha val="43137"/>
                    </a:srgbClr>
                  </a:outerShdw>
                </a:effectLst>
                <a:latin typeface="+mn-lt"/>
                <a:hlinkClick r:id="rId3"/>
              </a:rPr>
              <a:t>://</a:t>
            </a:r>
            <a:r>
              <a:rPr lang="en-GB" sz="1800" dirty="0" smtClean="0">
                <a:solidFill>
                  <a:schemeClr val="tx1"/>
                </a:solidFill>
                <a:effectLst>
                  <a:outerShdw blurRad="38100" dist="38100" dir="2700000" algn="tl">
                    <a:srgbClr val="000000">
                      <a:alpha val="43137"/>
                    </a:srgbClr>
                  </a:outerShdw>
                </a:effectLst>
                <a:latin typeface="+mn-lt"/>
                <a:hlinkClick r:id="rId3"/>
              </a:rPr>
              <a:t>www.atnf.csiro.au/vlbi/index.html</a:t>
            </a:r>
            <a:r>
              <a:rPr lang="en-GB" sz="1800" dirty="0" smtClean="0">
                <a:solidFill>
                  <a:schemeClr val="tx1"/>
                </a:solidFill>
                <a:effectLst>
                  <a:outerShdw blurRad="38100" dist="38100" dir="2700000" algn="tl">
                    <a:srgbClr val="000000">
                      <a:alpha val="43137"/>
                    </a:srgbClr>
                  </a:outerShdw>
                </a:effectLst>
                <a:latin typeface="+mn-lt"/>
              </a:rPr>
              <a:t/>
            </a:r>
            <a:br>
              <a:rPr lang="en-GB" sz="1800" dirty="0" smtClean="0">
                <a:solidFill>
                  <a:schemeClr val="tx1"/>
                </a:solidFill>
                <a:effectLst>
                  <a:outerShdw blurRad="38100" dist="38100" dir="2700000" algn="tl">
                    <a:srgbClr val="000000">
                      <a:alpha val="43137"/>
                    </a:srgbClr>
                  </a:outerShdw>
                </a:effectLst>
                <a:latin typeface="+mn-lt"/>
              </a:rPr>
            </a:b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1800" dirty="0" smtClean="0">
                <a:solidFill>
                  <a:schemeClr val="tx1"/>
                </a:solidFill>
                <a:effectLst/>
                <a:latin typeface="+mn-lt"/>
              </a:rPr>
              <a:t>EVN+LBA </a:t>
            </a:r>
            <a:r>
              <a:rPr lang="en-GB" sz="1800" dirty="0">
                <a:solidFill>
                  <a:schemeClr val="tx1"/>
                </a:solidFill>
                <a:effectLst/>
                <a:latin typeface="+mn-lt"/>
              </a:rPr>
              <a:t>observations should be possible at all principal EVN wavebands from 21 cm to 1.3 cm.: See: </a:t>
            </a:r>
            <a:r>
              <a:rPr lang="en-GB" sz="1800" dirty="0" smtClean="0">
                <a:solidFill>
                  <a:schemeClr val="tx1"/>
                </a:solidFill>
                <a:effectLst/>
                <a:latin typeface="+mn-lt"/>
              </a:rPr>
              <a:t> </a:t>
            </a:r>
            <a:r>
              <a:rPr lang="en-GB" sz="1800" dirty="0" smtClean="0">
                <a:solidFill>
                  <a:schemeClr val="tx1"/>
                </a:solidFill>
                <a:effectLst/>
                <a:latin typeface="+mn-lt"/>
                <a:hlinkClick r:id="rId4"/>
              </a:rPr>
              <a:t>http</a:t>
            </a:r>
            <a:r>
              <a:rPr lang="en-GB" sz="1800" dirty="0">
                <a:solidFill>
                  <a:schemeClr val="tx1"/>
                </a:solidFill>
                <a:effectLst/>
                <a:latin typeface="+mn-lt"/>
                <a:hlinkClick r:id="rId4"/>
              </a:rPr>
              <a:t>://</a:t>
            </a:r>
            <a:r>
              <a:rPr lang="en-GB" sz="1800" dirty="0" smtClean="0">
                <a:solidFill>
                  <a:schemeClr val="tx1"/>
                </a:solidFill>
                <a:effectLst/>
                <a:latin typeface="+mn-lt"/>
                <a:hlinkClick r:id="rId4"/>
              </a:rPr>
              <a:t>www.evlbi.org/user_guide/freq_cov.html</a:t>
            </a:r>
            <a:r>
              <a:rPr lang="en-GB" sz="1800" dirty="0" smtClean="0">
                <a:solidFill>
                  <a:schemeClr val="tx1"/>
                </a:solidFill>
                <a:effectLst/>
                <a:latin typeface="+mn-lt"/>
              </a:rPr>
              <a:t/>
            </a:r>
            <a:br>
              <a:rPr lang="en-GB" sz="1800" dirty="0" smtClean="0">
                <a:solidFill>
                  <a:schemeClr val="tx1"/>
                </a:solidFill>
                <a:effectLst/>
                <a:latin typeface="+mn-lt"/>
              </a:rPr>
            </a:br>
            <a:r>
              <a:rPr lang="en-GB" sz="1800" dirty="0" smtClean="0">
                <a:solidFill>
                  <a:schemeClr val="tx1"/>
                </a:solidFill>
                <a:effectLst/>
                <a:latin typeface="+mn-lt"/>
              </a:rPr>
              <a:t/>
            </a:r>
            <a:br>
              <a:rPr lang="en-GB" sz="1800" dirty="0" smtClean="0">
                <a:solidFill>
                  <a:schemeClr val="tx1"/>
                </a:solidFill>
                <a:effectLst/>
                <a:latin typeface="+mn-lt"/>
              </a:rPr>
            </a:br>
            <a:r>
              <a:rPr lang="en-GB" sz="1800" dirty="0" smtClean="0">
                <a:solidFill>
                  <a:srgbClr val="FFC000"/>
                </a:solidFill>
                <a:effectLst/>
                <a:latin typeface="+mn-lt"/>
              </a:rPr>
              <a:t>No take-up as yet for these LBA facilities…</a:t>
            </a:r>
            <a:r>
              <a:rPr lang="en-GB" sz="1800" dirty="0">
                <a:solidFill>
                  <a:schemeClr val="tx1"/>
                </a:solidFill>
                <a:effectLst/>
                <a:latin typeface="+mn-lt"/>
              </a:rPr>
              <a:t/>
            </a:r>
            <a:br>
              <a:rPr lang="en-GB" sz="1800" dirty="0">
                <a:solidFill>
                  <a:schemeClr val="tx1"/>
                </a:solidFill>
                <a:effectLst/>
                <a:latin typeface="+mn-lt"/>
              </a:rPr>
            </a:br>
            <a:r>
              <a:rPr lang="en-GB" sz="1800" dirty="0" smtClean="0">
                <a:solidFill>
                  <a:schemeClr val="tx1"/>
                </a:solidFill>
                <a:effectLst/>
                <a:latin typeface="+mn-lt"/>
              </a:rPr>
              <a:t/>
            </a:r>
            <a:br>
              <a:rPr lang="en-GB" sz="1800" dirty="0" smtClean="0">
                <a:solidFill>
                  <a:schemeClr val="tx1"/>
                </a:solidFill>
                <a:effectLst/>
                <a:latin typeface="+mn-lt"/>
              </a:rPr>
            </a:br>
            <a:endParaRPr lang="en-GB" sz="1800" dirty="0">
              <a:solidFill>
                <a:schemeClr val="tx1"/>
              </a:solidFill>
              <a:effectLst/>
            </a:endParaRPr>
          </a:p>
        </p:txBody>
      </p:sp>
      <p:pic>
        <p:nvPicPr>
          <p:cNvPr id="2050" name="Picture 2" descr="http://astronomy.swin.edu.au/cms/cpg15x/albums/userpics/HET608-m09a02_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636912"/>
            <a:ext cx="324806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67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91264" cy="6858000"/>
          </a:xfrm>
        </p:spPr>
        <p:txBody>
          <a:bodyPr/>
          <a:lstStyle/>
          <a:p>
            <a:pPr algn="l"/>
            <a:r>
              <a:rPr lang="en-GB" sz="1600" dirty="0" smtClean="0">
                <a:latin typeface="+mn-lt"/>
              </a:rPr>
              <a:t/>
            </a:r>
            <a:br>
              <a:rPr lang="en-GB" sz="1600" dirty="0" smtClean="0">
                <a:latin typeface="+mn-lt"/>
              </a:rPr>
            </a:br>
            <a:r>
              <a:rPr lang="en-GB" sz="3200" dirty="0" smtClean="0">
                <a:latin typeface="+mn-lt"/>
              </a:rPr>
              <a:t>              </a:t>
            </a:r>
            <a:r>
              <a:rPr lang="en-GB" sz="3200" dirty="0" smtClean="0">
                <a:solidFill>
                  <a:srgbClr val="FFC000"/>
                </a:solidFill>
                <a:effectLst>
                  <a:outerShdw blurRad="38100" dist="38100" dir="2700000" algn="tl">
                    <a:srgbClr val="000000">
                      <a:alpha val="43137"/>
                    </a:srgbClr>
                  </a:outerShdw>
                </a:effectLst>
                <a:latin typeface="+mn-lt"/>
              </a:rPr>
              <a:t>Out of Session Observing </a:t>
            </a:r>
            <a:r>
              <a:rPr lang="en-GB" sz="1800" dirty="0">
                <a:solidFill>
                  <a:schemeClr val="tx1"/>
                </a:solidFill>
                <a:effectLst>
                  <a:outerShdw blurRad="38100" dist="38100" dir="2700000" algn="tl">
                    <a:srgbClr val="000000">
                      <a:alpha val="43137"/>
                    </a:srgbClr>
                  </a:outerShdw>
                </a:effectLst>
                <a:latin typeface="+mn-lt"/>
              </a:rPr>
              <a:t/>
            </a:r>
            <a:br>
              <a:rPr lang="en-GB" sz="1800" dirty="0">
                <a:solidFill>
                  <a:schemeClr val="tx1"/>
                </a:solidFill>
                <a:effectLst>
                  <a:outerShdw blurRad="38100" dist="38100" dir="2700000" algn="tl">
                    <a:srgbClr val="000000">
                      <a:alpha val="43137"/>
                    </a:srgbClr>
                  </a:outerShdw>
                </a:effectLst>
                <a:latin typeface="+mn-lt"/>
              </a:rPr>
            </a:br>
            <a:r>
              <a:rPr lang="en-GB" sz="800" dirty="0" smtClean="0"/>
              <a:t/>
            </a:r>
            <a:br>
              <a:rPr lang="en-GB" sz="800" dirty="0" smtClean="0"/>
            </a:br>
            <a:r>
              <a:rPr lang="en-GB" sz="800" dirty="0"/>
              <a:t/>
            </a:r>
            <a:br>
              <a:rPr lang="en-GB" sz="800" dirty="0"/>
            </a:br>
            <a:r>
              <a:rPr lang="en-GB" sz="1800" dirty="0" smtClean="0">
                <a:solidFill>
                  <a:schemeClr val="tx1"/>
                </a:solidFill>
              </a:rPr>
              <a:t>Out-of-Session </a:t>
            </a:r>
            <a:r>
              <a:rPr lang="en-GB" sz="1800" dirty="0">
                <a:solidFill>
                  <a:schemeClr val="tx1"/>
                </a:solidFill>
              </a:rPr>
              <a:t>observing time (up to a maximum of 144 hours/year</a:t>
            </a:r>
            <a:r>
              <a:rPr lang="en-GB" sz="1800" dirty="0" smtClean="0">
                <a:solidFill>
                  <a:schemeClr val="tx1"/>
                </a:solidFill>
              </a:rPr>
              <a:t>), is </a:t>
            </a:r>
            <a:r>
              <a:rPr lang="en-GB" sz="1800" dirty="0">
                <a:solidFill>
                  <a:schemeClr val="tx1"/>
                </a:solidFill>
              </a:rPr>
              <a:t>now available to all proposals. </a:t>
            </a:r>
            <a:r>
              <a:rPr lang="en-GB" sz="1800" dirty="0" smtClean="0">
                <a:solidFill>
                  <a:schemeClr val="tx1"/>
                </a:solidFill>
              </a:rPr>
              <a:t/>
            </a:r>
            <a:br>
              <a:rPr lang="en-GB" sz="1800" dirty="0" smtClean="0">
                <a:solidFill>
                  <a:schemeClr val="tx1"/>
                </a:solidFill>
              </a:rPr>
            </a:br>
            <a:r>
              <a:rPr lang="en-GB" sz="1800" dirty="0">
                <a:solidFill>
                  <a:schemeClr val="tx1"/>
                </a:solidFill>
              </a:rPr>
              <a:t/>
            </a:r>
            <a:br>
              <a:rPr lang="en-GB" sz="1800" dirty="0">
                <a:solidFill>
                  <a:schemeClr val="tx1"/>
                </a:solidFill>
              </a:rPr>
            </a:br>
            <a:r>
              <a:rPr lang="en-GB" sz="1800" dirty="0" smtClean="0">
                <a:solidFill>
                  <a:schemeClr val="tx1"/>
                </a:solidFill>
              </a:rPr>
              <a:t>Proposals </a:t>
            </a:r>
            <a:r>
              <a:rPr lang="en-GB" sz="1800" dirty="0">
                <a:solidFill>
                  <a:schemeClr val="tx1"/>
                </a:solidFill>
              </a:rPr>
              <a:t>requesting </a:t>
            </a:r>
            <a:r>
              <a:rPr lang="en-GB" sz="1800" dirty="0" smtClean="0">
                <a:solidFill>
                  <a:schemeClr val="tx1"/>
                </a:solidFill>
              </a:rPr>
              <a:t>Out-of- Session </a:t>
            </a:r>
            <a:r>
              <a:rPr lang="en-GB" sz="1800" dirty="0">
                <a:solidFill>
                  <a:schemeClr val="tx1"/>
                </a:solidFill>
              </a:rPr>
              <a:t>observing time must provide full scientific (and </a:t>
            </a:r>
            <a:r>
              <a:rPr lang="en-GB" sz="1800" dirty="0" smtClean="0">
                <a:solidFill>
                  <a:schemeClr val="tx1"/>
                </a:solidFill>
              </a:rPr>
              <a:t>technical if </a:t>
            </a:r>
            <a:r>
              <a:rPr lang="en-GB" sz="1800" dirty="0">
                <a:solidFill>
                  <a:schemeClr val="tx1"/>
                </a:solidFill>
              </a:rPr>
              <a:t>appropriate) justification as to why observations must be </a:t>
            </a:r>
            <a:r>
              <a:rPr lang="en-GB" sz="1800" dirty="0" smtClean="0">
                <a:solidFill>
                  <a:schemeClr val="tx1"/>
                </a:solidFill>
              </a:rPr>
              <a:t>made outside </a:t>
            </a:r>
            <a:r>
              <a:rPr lang="en-GB" sz="1800" dirty="0">
                <a:solidFill>
                  <a:schemeClr val="tx1"/>
                </a:solidFill>
              </a:rPr>
              <a:t>regular sessions. </a:t>
            </a:r>
            <a:r>
              <a:rPr lang="en-GB" sz="1800" dirty="0" smtClean="0">
                <a:solidFill>
                  <a:schemeClr val="tx1"/>
                </a:solidFill>
              </a:rPr>
              <a:t/>
            </a:r>
            <a:br>
              <a:rPr lang="en-GB" sz="1800" dirty="0" smtClean="0">
                <a:solidFill>
                  <a:schemeClr val="tx1"/>
                </a:solidFill>
              </a:rPr>
            </a:br>
            <a:r>
              <a:rPr lang="en-GB" sz="1800" dirty="0">
                <a:solidFill>
                  <a:schemeClr val="tx1"/>
                </a:solidFill>
              </a:rPr>
              <a:t/>
            </a:r>
            <a:br>
              <a:rPr lang="en-GB" sz="1800" dirty="0">
                <a:solidFill>
                  <a:schemeClr val="tx1"/>
                </a:solidFill>
              </a:rPr>
            </a:br>
            <a:r>
              <a:rPr lang="en-GB" sz="1800" dirty="0" smtClean="0">
                <a:solidFill>
                  <a:schemeClr val="tx1"/>
                </a:solidFill>
              </a:rPr>
              <a:t>Proposals </a:t>
            </a:r>
            <a:r>
              <a:rPr lang="en-GB" sz="1800" dirty="0">
                <a:solidFill>
                  <a:schemeClr val="tx1"/>
                </a:solidFill>
              </a:rPr>
              <a:t>will only be considered </a:t>
            </a:r>
            <a:r>
              <a:rPr lang="en-GB" sz="1800" dirty="0" smtClean="0">
                <a:solidFill>
                  <a:schemeClr val="tx1"/>
                </a:solidFill>
              </a:rPr>
              <a:t>for dates </a:t>
            </a:r>
            <a:r>
              <a:rPr lang="en-GB" sz="1800" dirty="0">
                <a:solidFill>
                  <a:schemeClr val="tx1"/>
                </a:solidFill>
              </a:rPr>
              <a:t>occurring after the regular EVN session that follows </a:t>
            </a:r>
            <a:r>
              <a:rPr lang="en-GB" sz="1800" dirty="0" smtClean="0">
                <a:solidFill>
                  <a:schemeClr val="tx1"/>
                </a:solidFill>
              </a:rPr>
              <a:t>the proposal </a:t>
            </a:r>
            <a:r>
              <a:rPr lang="en-GB" sz="1800" dirty="0">
                <a:solidFill>
                  <a:schemeClr val="tx1"/>
                </a:solidFill>
              </a:rPr>
              <a:t>deadline. Observations requiring much shorter lead </a:t>
            </a:r>
            <a:r>
              <a:rPr lang="en-GB" sz="1800" dirty="0" smtClean="0">
                <a:solidFill>
                  <a:schemeClr val="tx1"/>
                </a:solidFill>
              </a:rPr>
              <a:t>times should </a:t>
            </a:r>
            <a:r>
              <a:rPr lang="en-GB" sz="1800" dirty="0">
                <a:solidFill>
                  <a:schemeClr val="tx1"/>
                </a:solidFill>
              </a:rPr>
              <a:t>be submitted as "Target-of-Opportunity" proposals</a:t>
            </a:r>
            <a:r>
              <a:rPr lang="en-GB" sz="1800" dirty="0" smtClean="0">
                <a:solidFill>
                  <a:schemeClr val="tx1"/>
                </a:solidFill>
              </a:rPr>
              <a:t>.</a:t>
            </a:r>
            <a:br>
              <a:rPr lang="en-GB" sz="1800" dirty="0" smtClean="0">
                <a:solidFill>
                  <a:schemeClr val="tx1"/>
                </a:solidFill>
              </a:rPr>
            </a:br>
            <a:r>
              <a:rPr lang="en-GB" sz="1800" dirty="0" smtClean="0">
                <a:solidFill>
                  <a:schemeClr val="tx1"/>
                </a:solidFill>
              </a:rPr>
              <a:t/>
            </a:r>
            <a:br>
              <a:rPr lang="en-GB" sz="1800" dirty="0" smtClean="0">
                <a:solidFill>
                  <a:schemeClr val="tx1"/>
                </a:solidFill>
              </a:rPr>
            </a:br>
            <a:r>
              <a:rPr lang="en-GB" sz="1800" dirty="0" smtClean="0">
                <a:solidFill>
                  <a:schemeClr val="tx1"/>
                </a:solidFill>
              </a:rPr>
              <a:t/>
            </a:r>
            <a:br>
              <a:rPr lang="en-GB" sz="1800" dirty="0" smtClean="0">
                <a:solidFill>
                  <a:schemeClr val="tx1"/>
                </a:solidFill>
              </a:rPr>
            </a:br>
            <a:r>
              <a:rPr lang="en-GB" sz="1800" dirty="0" smtClean="0">
                <a:solidFill>
                  <a:srgbClr val="FFC000"/>
                </a:solidFill>
              </a:rPr>
              <a:t>For this and all developments shown here – see the recent call for proposals: </a:t>
            </a:r>
            <a:r>
              <a:rPr lang="en-GB" sz="1800" dirty="0">
                <a:solidFill>
                  <a:schemeClr val="tx1"/>
                </a:solidFill>
              </a:rPr>
              <a:t/>
            </a:r>
            <a:br>
              <a:rPr lang="en-GB" sz="1800" dirty="0">
                <a:solidFill>
                  <a:schemeClr val="tx1"/>
                </a:solidFill>
              </a:rPr>
            </a:br>
            <a:r>
              <a:rPr lang="en-GB" sz="1800" dirty="0">
                <a:solidFill>
                  <a:schemeClr val="tx1"/>
                </a:solidFill>
                <a:hlinkClick r:id="rId2"/>
              </a:rPr>
              <a:t>http://</a:t>
            </a:r>
            <a:r>
              <a:rPr lang="en-GB" sz="1800" dirty="0" smtClean="0">
                <a:solidFill>
                  <a:schemeClr val="tx1"/>
                </a:solidFill>
                <a:hlinkClick r:id="rId2"/>
              </a:rPr>
              <a:t>www.evlbi.org/proposals/call.txt</a:t>
            </a:r>
            <a:r>
              <a:rPr lang="en-GB" sz="1800" dirty="0" smtClean="0">
                <a:solidFill>
                  <a:schemeClr val="tx1"/>
                </a:solidFill>
              </a:rPr>
              <a:t/>
            </a:r>
            <a:br>
              <a:rPr lang="en-GB" sz="1800" dirty="0" smtClean="0">
                <a:solidFill>
                  <a:schemeClr val="tx1"/>
                </a:solidFill>
              </a:rPr>
            </a:br>
            <a:endParaRPr lang="en-GB" sz="1800" dirty="0">
              <a:solidFill>
                <a:schemeClr val="tx1"/>
              </a:solidFill>
            </a:endParaRPr>
          </a:p>
        </p:txBody>
      </p:sp>
    </p:spTree>
    <p:extLst>
      <p:ext uri="{BB962C8B-B14F-4D97-AF65-F5344CB8AC3E}">
        <p14:creationId xmlns:p14="http://schemas.microsoft.com/office/powerpoint/2010/main" val="16679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5" name="Rectangle 3"/>
          <p:cNvSpPr>
            <a:spLocks noGrp="1" noChangeArrowheads="1"/>
          </p:cNvSpPr>
          <p:nvPr>
            <p:ph idx="1"/>
          </p:nvPr>
        </p:nvSpPr>
        <p:spPr>
          <a:xfrm>
            <a:off x="77483" y="1124744"/>
            <a:ext cx="9036496" cy="4114800"/>
          </a:xfrm>
        </p:spPr>
        <p:txBody>
          <a:bodyPr/>
          <a:lstStyle/>
          <a:p>
            <a:pPr>
              <a:buNone/>
            </a:pPr>
            <a:r>
              <a:rPr lang="en-GB" sz="2400" dirty="0" smtClean="0">
                <a:solidFill>
                  <a:srgbClr val="99FF99"/>
                </a:solidFill>
              </a:rPr>
              <a:t>A commensal survey of fast transients with the EVN</a:t>
            </a:r>
          </a:p>
          <a:p>
            <a:pPr>
              <a:buNone/>
            </a:pPr>
            <a:r>
              <a:rPr lang="en-GB" sz="1800" dirty="0" smtClean="0"/>
              <a:t>EVN </a:t>
            </a:r>
            <a:r>
              <a:rPr lang="en-GB" sz="1800" dirty="0" smtClean="0"/>
              <a:t>Proposal EP089 </a:t>
            </a:r>
            <a:r>
              <a:rPr lang="en-GB" sz="1800" dirty="0" smtClean="0"/>
              <a:t>(</a:t>
            </a:r>
            <a:r>
              <a:rPr lang="en-GB" sz="1800" dirty="0" err="1" smtClean="0"/>
              <a:t>LOCATe</a:t>
            </a:r>
            <a:r>
              <a:rPr lang="en-GB" sz="1800" dirty="0" smtClean="0"/>
              <a:t> </a:t>
            </a:r>
            <a:r>
              <a:rPr lang="en-GB" sz="1800" dirty="0" smtClean="0"/>
              <a:t>consortium)  – agreed </a:t>
            </a:r>
            <a:r>
              <a:rPr lang="en-GB" sz="1800" dirty="0" smtClean="0"/>
              <a:t>by </a:t>
            </a:r>
            <a:r>
              <a:rPr lang="en-GB" sz="1800" dirty="0" smtClean="0"/>
              <a:t>the CBD</a:t>
            </a:r>
          </a:p>
          <a:p>
            <a:pPr>
              <a:buNone/>
            </a:pPr>
            <a:r>
              <a:rPr lang="en-GB" sz="1800">
                <a:solidFill>
                  <a:srgbClr val="FFC000"/>
                </a:solidFill>
              </a:rPr>
              <a:t>P</a:t>
            </a:r>
            <a:r>
              <a:rPr lang="en-GB" sz="1800" smtClean="0">
                <a:solidFill>
                  <a:srgbClr val="FFC000"/>
                </a:solidFill>
              </a:rPr>
              <a:t>iggyback </a:t>
            </a:r>
            <a:r>
              <a:rPr lang="en-GB" sz="1800" dirty="0" smtClean="0">
                <a:solidFill>
                  <a:srgbClr val="FFC000"/>
                </a:solidFill>
              </a:rPr>
              <a:t>survey to run in the background on your proposal. </a:t>
            </a:r>
            <a:endParaRPr lang="en-GB" sz="1800" dirty="0" smtClean="0">
              <a:solidFill>
                <a:srgbClr val="FFC000"/>
              </a:solidFill>
            </a:endParaRPr>
          </a:p>
          <a:p>
            <a:pPr>
              <a:buNone/>
            </a:pPr>
            <a:endParaRPr lang="en-GB" sz="1800" dirty="0" smtClean="0"/>
          </a:p>
          <a:p>
            <a:pPr>
              <a:buNone/>
            </a:pPr>
            <a:r>
              <a:rPr lang="en-GB" sz="1800" dirty="0" smtClean="0"/>
              <a:t>Discussions </a:t>
            </a:r>
            <a:r>
              <a:rPr lang="en-GB" sz="1800" dirty="0" smtClean="0"/>
              <a:t>continuing </a:t>
            </a:r>
            <a:r>
              <a:rPr lang="en-GB" sz="1800" dirty="0" smtClean="0"/>
              <a:t>to </a:t>
            </a:r>
            <a:r>
              <a:rPr lang="en-GB" sz="1800" dirty="0" smtClean="0"/>
              <a:t>put required infrastructure in </a:t>
            </a:r>
            <a:r>
              <a:rPr lang="en-GB" sz="1800" dirty="0" smtClean="0"/>
              <a:t>place.</a:t>
            </a:r>
          </a:p>
          <a:p>
            <a:pPr>
              <a:buNone/>
            </a:pPr>
            <a:r>
              <a:rPr lang="en-GB" sz="1800" dirty="0" smtClean="0"/>
              <a:t>PI will be able to opt out it they want to. Your programme data are still proprietary!!</a:t>
            </a:r>
          </a:p>
          <a:p>
            <a:pPr>
              <a:buNone/>
            </a:pPr>
            <a:r>
              <a:rPr lang="en-GB" sz="1800" dirty="0" smtClean="0"/>
              <a:t>You will be fully consulted……</a:t>
            </a:r>
          </a:p>
          <a:p>
            <a:pPr>
              <a:buNone/>
            </a:pPr>
            <a:endParaRPr lang="en-GB" sz="1800" dirty="0"/>
          </a:p>
          <a:p>
            <a:pPr>
              <a:buNone/>
            </a:pPr>
            <a:r>
              <a:rPr lang="en-GB" sz="2400" dirty="0" smtClean="0">
                <a:solidFill>
                  <a:srgbClr val="99FF99"/>
                </a:solidFill>
              </a:rPr>
              <a:t>Automated trigger </a:t>
            </a:r>
            <a:r>
              <a:rPr lang="en-GB" sz="2400" dirty="0">
                <a:solidFill>
                  <a:srgbClr val="99FF99"/>
                </a:solidFill>
              </a:rPr>
              <a:t>p</a:t>
            </a:r>
            <a:r>
              <a:rPr lang="en-GB" sz="2400" dirty="0" smtClean="0">
                <a:solidFill>
                  <a:srgbClr val="99FF99"/>
                </a:solidFill>
              </a:rPr>
              <a:t>rogrammes</a:t>
            </a:r>
          </a:p>
          <a:p>
            <a:pPr>
              <a:buNone/>
            </a:pPr>
            <a:r>
              <a:rPr lang="en-GB" sz="1800" dirty="0" smtClean="0">
                <a:solidFill>
                  <a:srgbClr val="FFC000"/>
                </a:solidFill>
              </a:rPr>
              <a:t>Rapid response on timescale of minutes – new transient science (from user pressure)</a:t>
            </a:r>
          </a:p>
          <a:p>
            <a:pPr>
              <a:buNone/>
            </a:pPr>
            <a:r>
              <a:rPr lang="en-GB" sz="1800" dirty="0" smtClean="0"/>
              <a:t>Carefully defined generic proposals allowed</a:t>
            </a:r>
          </a:p>
          <a:p>
            <a:pPr>
              <a:buNone/>
            </a:pPr>
            <a:r>
              <a:rPr lang="en-GB" sz="1800" dirty="0" smtClean="0"/>
              <a:t>Rigorous trigger criteria required</a:t>
            </a:r>
          </a:p>
          <a:p>
            <a:pPr>
              <a:buNone/>
            </a:pPr>
            <a:r>
              <a:rPr lang="en-GB" sz="1800" dirty="0" smtClean="0"/>
              <a:t>Limited programme lifetime </a:t>
            </a:r>
          </a:p>
          <a:p>
            <a:pPr>
              <a:buNone/>
            </a:pPr>
            <a:r>
              <a:rPr lang="en-GB" sz="1800" dirty="0" smtClean="0"/>
              <a:t>Programmes will be graded by PC and will sit in a queue awaiting e-VLBI sessions</a:t>
            </a:r>
          </a:p>
          <a:p>
            <a:pPr>
              <a:buNone/>
            </a:pPr>
            <a:r>
              <a:rPr lang="en-GB" sz="1800" dirty="0" smtClean="0"/>
              <a:t>Approved programmes can displace scheduled programmes of lower grade in e-VLBI.</a:t>
            </a:r>
          </a:p>
          <a:p>
            <a:pPr>
              <a:buNone/>
            </a:pPr>
            <a:r>
              <a:rPr lang="en-GB" sz="1800" dirty="0" smtClean="0">
                <a:solidFill>
                  <a:srgbClr val="FFC000"/>
                </a:solidFill>
              </a:rPr>
              <a:t>Trigger displacement tests are continuing –  Once reliable, details to be announced…</a:t>
            </a:r>
            <a:endParaRPr lang="en-GB" sz="1800" dirty="0">
              <a:solidFill>
                <a:srgbClr val="FFC000"/>
              </a:solidFill>
            </a:endParaRPr>
          </a:p>
          <a:p>
            <a:pPr>
              <a:buNone/>
            </a:pPr>
            <a:endParaRPr lang="en-GB" sz="1800" dirty="0" smtClean="0">
              <a:solidFill>
                <a:srgbClr val="FFC000"/>
              </a:solidFill>
            </a:endParaRPr>
          </a:p>
          <a:p>
            <a:pPr>
              <a:buNone/>
            </a:pPr>
            <a:endParaRPr lang="en-GB" sz="1800" dirty="0"/>
          </a:p>
          <a:p>
            <a:pPr>
              <a:buNone/>
            </a:pPr>
            <a:endParaRPr lang="en-GB" sz="1800" dirty="0" smtClean="0"/>
          </a:p>
          <a:p>
            <a:pPr>
              <a:buNone/>
            </a:pPr>
            <a:endParaRPr lang="en-GB" sz="1800" dirty="0"/>
          </a:p>
        </p:txBody>
      </p:sp>
      <p:sp>
        <p:nvSpPr>
          <p:cNvPr id="4" name="Rectangle 2"/>
          <p:cNvSpPr>
            <a:spLocks noGrp="1" noChangeArrowheads="1"/>
          </p:cNvSpPr>
          <p:nvPr>
            <p:ph type="title"/>
          </p:nvPr>
        </p:nvSpPr>
        <p:spPr>
          <a:xfrm>
            <a:off x="5364088" y="116632"/>
            <a:ext cx="3549080" cy="1224136"/>
          </a:xfrm>
        </p:spPr>
        <p:txBody>
          <a:bodyPr/>
          <a:lstStyle/>
          <a:p>
            <a:r>
              <a:rPr lang="en-GB" sz="2400" dirty="0" smtClean="0">
                <a:solidFill>
                  <a:srgbClr val="FFC000"/>
                </a:solidFill>
              </a:rPr>
              <a:t>Coming soon to a telescope near you…</a:t>
            </a:r>
            <a:r>
              <a:rPr lang="en-GB" sz="2400" dirty="0" smtClean="0"/>
              <a:t/>
            </a:r>
            <a:br>
              <a:rPr lang="en-GB" sz="2400" dirty="0" smtClean="0"/>
            </a:br>
            <a:endParaRPr lang="en-US" sz="24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71400"/>
            <a:ext cx="8229600" cy="1371600"/>
          </a:xfrm>
        </p:spPr>
        <p:txBody>
          <a:bodyPr/>
          <a:lstStyle/>
          <a:p>
            <a:r>
              <a:rPr lang="en-GB" sz="3200" dirty="0" smtClean="0">
                <a:solidFill>
                  <a:srgbClr val="FFC000"/>
                </a:solidFill>
                <a:effectLst>
                  <a:outerShdw blurRad="38100" dist="38100" dir="2700000" algn="tl">
                    <a:srgbClr val="000000">
                      <a:alpha val="43137"/>
                    </a:srgbClr>
                  </a:outerShdw>
                </a:effectLst>
              </a:rPr>
              <a:t>Detailed Proposal Trends</a:t>
            </a:r>
            <a:endParaRPr lang="en-US" sz="3200" dirty="0">
              <a:solidFill>
                <a:srgbClr val="FFC000"/>
              </a:solidFill>
              <a:effectLst>
                <a:outerShdw blurRad="38100" dist="38100" dir="2700000" algn="tl">
                  <a:srgbClr val="000000">
                    <a:alpha val="43137"/>
                  </a:srgbClr>
                </a:outerShdw>
              </a:effectLst>
            </a:endParaRPr>
          </a:p>
        </p:txBody>
      </p:sp>
      <p:sp>
        <p:nvSpPr>
          <p:cNvPr id="6" name="Text Box 3"/>
          <p:cNvSpPr txBox="1">
            <a:spLocks noChangeArrowheads="1"/>
          </p:cNvSpPr>
          <p:nvPr/>
        </p:nvSpPr>
        <p:spPr bwMode="auto">
          <a:xfrm>
            <a:off x="520086" y="908720"/>
            <a:ext cx="8623914" cy="4310003"/>
          </a:xfrm>
          <a:prstGeom prst="rect">
            <a:avLst/>
          </a:prstGeom>
          <a:noFill/>
          <a:ln w="9525">
            <a:noFill/>
            <a:round/>
            <a:headEnd/>
            <a:tailEnd/>
          </a:ln>
        </p:spPr>
        <p:txBody>
          <a:bodyPr lIns="81648" tIns="40824" rIns="81648" bIns="40824"/>
          <a:lstStyle/>
          <a:p>
            <a:r>
              <a:rPr lang="en-GB" sz="1800" dirty="0" smtClean="0"/>
              <a:t>Breakdown of submitted proposal band requests over the past four years.</a:t>
            </a:r>
          </a:p>
          <a:p>
            <a:r>
              <a:rPr lang="en-GB" sz="1800" dirty="0" smtClean="0"/>
              <a:t> </a:t>
            </a:r>
          </a:p>
          <a:p>
            <a:r>
              <a:rPr lang="en-GB" sz="1800" i="1" dirty="0" smtClean="0">
                <a:solidFill>
                  <a:srgbClr val="99FF99"/>
                </a:solidFill>
              </a:rPr>
              <a:t>Dominated by L- and C-Band proposals </a:t>
            </a:r>
            <a:r>
              <a:rPr lang="en-GB" sz="1800" i="1" dirty="0" smtClean="0"/>
              <a:t>- but significant demand for other bands</a:t>
            </a:r>
          </a:p>
          <a:p>
            <a:endParaRPr lang="en-GB" sz="1800" i="1" dirty="0"/>
          </a:p>
          <a:p>
            <a:r>
              <a:rPr lang="en-GB" sz="1800" i="1" dirty="0" smtClean="0"/>
              <a:t>Less recent demand for 5cm </a:t>
            </a:r>
            <a:endParaRPr lang="en-GB" sz="1800" i="1" dirty="0"/>
          </a:p>
          <a:p>
            <a:r>
              <a:rPr lang="en-GB" sz="1800" i="1" dirty="0" smtClean="0"/>
              <a:t>+ Occasional 90cm</a:t>
            </a:r>
          </a:p>
          <a:p>
            <a:r>
              <a:rPr lang="en-GB" sz="1800" i="1" dirty="0" smtClean="0">
                <a:solidFill>
                  <a:srgbClr val="FFC000"/>
                </a:solidFill>
              </a:rPr>
              <a:t>Low frequencies?</a:t>
            </a:r>
          </a:p>
        </p:txBody>
      </p:sp>
      <p:graphicFrame>
        <p:nvGraphicFramePr>
          <p:cNvPr id="8" name="Chart 7"/>
          <p:cNvGraphicFramePr>
            <a:graphicFrameLocks/>
          </p:cNvGraphicFramePr>
          <p:nvPr>
            <p:extLst>
              <p:ext uri="{D42A27DB-BD31-4B8C-83A1-F6EECF244321}">
                <p14:modId xmlns:p14="http://schemas.microsoft.com/office/powerpoint/2010/main" val="3616119424"/>
              </p:ext>
            </p:extLst>
          </p:nvPr>
        </p:nvGraphicFramePr>
        <p:xfrm>
          <a:off x="-5797152" y="1772816"/>
          <a:ext cx="19783944" cy="50851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15416"/>
            <a:ext cx="8229600" cy="1371600"/>
          </a:xfrm>
        </p:spPr>
        <p:txBody>
          <a:bodyPr/>
          <a:lstStyle/>
          <a:p>
            <a:r>
              <a:rPr lang="en-GB" sz="3200" dirty="0" smtClean="0">
                <a:solidFill>
                  <a:srgbClr val="FFC000"/>
                </a:solidFill>
                <a:effectLst>
                  <a:outerShdw blurRad="38100" dist="38100" dir="2700000" algn="tl">
                    <a:srgbClr val="000000">
                      <a:alpha val="43137"/>
                    </a:srgbClr>
                  </a:outerShdw>
                </a:effectLst>
              </a:rPr>
              <a:t>Detailed Proposal Trends</a:t>
            </a:r>
            <a:endParaRPr lang="en-US" sz="3200" dirty="0">
              <a:solidFill>
                <a:srgbClr val="FFC000"/>
              </a:solidFill>
              <a:effectLst>
                <a:outerShdw blurRad="38100" dist="38100" dir="2700000" algn="tl">
                  <a:srgbClr val="000000">
                    <a:alpha val="43137"/>
                  </a:srgbClr>
                </a:outerShdw>
              </a:effectLst>
            </a:endParaRPr>
          </a:p>
        </p:txBody>
      </p:sp>
      <p:sp>
        <p:nvSpPr>
          <p:cNvPr id="6" name="Text Box 3"/>
          <p:cNvSpPr txBox="1">
            <a:spLocks noChangeArrowheads="1"/>
          </p:cNvSpPr>
          <p:nvPr/>
        </p:nvSpPr>
        <p:spPr bwMode="auto">
          <a:xfrm>
            <a:off x="395536" y="620688"/>
            <a:ext cx="8623914" cy="4310003"/>
          </a:xfrm>
          <a:prstGeom prst="rect">
            <a:avLst/>
          </a:prstGeom>
          <a:noFill/>
          <a:ln w="9525">
            <a:noFill/>
            <a:round/>
            <a:headEnd/>
            <a:tailEnd/>
          </a:ln>
        </p:spPr>
        <p:txBody>
          <a:bodyPr lIns="81648" tIns="40824" rIns="81648" bIns="40824"/>
          <a:lstStyle/>
          <a:p>
            <a:r>
              <a:rPr lang="en-GB" sz="1800" dirty="0" smtClean="0"/>
              <a:t>Breakdown of submitted proposal science areas over the past four years. </a:t>
            </a:r>
          </a:p>
          <a:p>
            <a:endParaRPr lang="en-GB" sz="1800" dirty="0" smtClean="0"/>
          </a:p>
          <a:p>
            <a:r>
              <a:rPr lang="en-GB" sz="1800" dirty="0" smtClean="0">
                <a:solidFill>
                  <a:srgbClr val="99FF99"/>
                </a:solidFill>
              </a:rPr>
              <a:t>Still dominated by classical areas of AGN/jets, stellar </a:t>
            </a:r>
            <a:r>
              <a:rPr lang="en-GB" sz="1800" dirty="0" smtClean="0">
                <a:solidFill>
                  <a:srgbClr val="99FF99"/>
                </a:solidFill>
              </a:rPr>
              <a:t>evolution</a:t>
            </a:r>
            <a:endParaRPr lang="en-GB" sz="1800" dirty="0" smtClean="0"/>
          </a:p>
          <a:p>
            <a:r>
              <a:rPr lang="en-GB" sz="1800" dirty="0" smtClean="0"/>
              <a:t>Starburst/ULIRGs and masers still strong but demand has dipped a little </a:t>
            </a:r>
          </a:p>
          <a:p>
            <a:r>
              <a:rPr lang="en-GB" sz="1800" dirty="0"/>
              <a:t>M</a:t>
            </a:r>
            <a:r>
              <a:rPr lang="en-GB" sz="1800" dirty="0" smtClean="0"/>
              <a:t>ore specialized astrometry and spacecraft tracking programmes continue       </a:t>
            </a:r>
            <a:endParaRPr lang="en-GB" sz="1500" dirty="0"/>
          </a:p>
        </p:txBody>
      </p:sp>
      <p:graphicFrame>
        <p:nvGraphicFramePr>
          <p:cNvPr id="8" name="Chart 7"/>
          <p:cNvGraphicFramePr>
            <a:graphicFrameLocks/>
          </p:cNvGraphicFramePr>
          <p:nvPr>
            <p:extLst>
              <p:ext uri="{D42A27DB-BD31-4B8C-83A1-F6EECF244321}">
                <p14:modId xmlns:p14="http://schemas.microsoft.com/office/powerpoint/2010/main" val="999856109"/>
              </p:ext>
            </p:extLst>
          </p:nvPr>
        </p:nvGraphicFramePr>
        <p:xfrm>
          <a:off x="-5005064" y="1988839"/>
          <a:ext cx="18938104" cy="5481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36693</TotalTime>
  <Pages>19</Pages>
  <Words>377</Words>
  <Application>Microsoft Office PowerPoint</Application>
  <PresentationFormat>On-screen Show (4:3)</PresentationFormat>
  <Paragraphs>90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Textured</vt:lpstr>
      <vt:lpstr>PowerPoint Presentation</vt:lpstr>
      <vt:lpstr>PowerPoint Presentation</vt:lpstr>
      <vt:lpstr>EVN PC Membership</vt:lpstr>
      <vt:lpstr>  Recent Additions to EVN Facilities  The new 65m Tianma (Shanghai)  telescope will become available for  EVN operations from Session 1 2015.  Default is still Sheshan (25m)  so additional scientific justification is required   See the EVN Status Table for details.       </vt:lpstr>
      <vt:lpstr>    Use of Australian VLBI Network Antennas (LBA)   Starting in Session 1 2015, some Australian Long Baseline Array (LBA) time has been made available for  simultaneous scheduling with the EVN, thus enabling the possibility of joint LBA/EVN observations in that and future disc  sessions.  Proposals for joint LBA/EVN observations in session 2/2015 must be submitted separately to both the LBA and EVN: LBA in their 15 Dec 2014 deadline.  EVN in their 1 Feb 2015 deadline.    For details regarding proposing on the LBA, see: http://www.atnf.csiro.au/observers/apply/avail.html http://www.atnf.csiro.au/vlbi/index.html   EVN+LBA observations should be possible at all principal EVN wavebands from 21 cm to 1.3 cm.: See:  http://www.evlbi.org/user_guide/freq_cov.html  No take-up as yet for these LBA facilities…  </vt:lpstr>
      <vt:lpstr>               Out of Session Observing    Out-of-Session observing time (up to a maximum of 144 hours/year), is now available to all proposals.   Proposals requesting Out-of- Session observing time must provide full scientific (and technical if appropriate) justification as to why observations must be made outside regular sessions.   Proposals will only be considered for dates occurring after the regular EVN session that follows the proposal deadline. Observations requiring much shorter lead times should be submitted as "Target-of-Opportunity" proposals.   For this and all developments shown here – see the recent call for proposals:  http://www.evlbi.org/proposals/call.txt </vt:lpstr>
      <vt:lpstr>Coming soon to a telescope near you… </vt:lpstr>
      <vt:lpstr>Detailed Proposal Trends</vt:lpstr>
      <vt:lpstr>Detailed Proposal Trends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of Extragalactic SNR</dc:title>
  <dc:creator>A. Pedlar</dc:creator>
  <cp:lastModifiedBy>twbm</cp:lastModifiedBy>
  <cp:revision>720</cp:revision>
  <cp:lastPrinted>2014-05-13T09:28:09Z</cp:lastPrinted>
  <dcterms:created xsi:type="dcterms:W3CDTF">1999-11-02T20:59:23Z</dcterms:created>
  <dcterms:modified xsi:type="dcterms:W3CDTF">2014-10-09T13:20:23Z</dcterms:modified>
</cp:coreProperties>
</file>